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7" r:id="rId3"/>
    <p:sldId id="257" r:id="rId4"/>
    <p:sldId id="266" r:id="rId5"/>
    <p:sldId id="258" r:id="rId6"/>
    <p:sldId id="268" r:id="rId7"/>
    <p:sldId id="259" r:id="rId8"/>
    <p:sldId id="260" r:id="rId9"/>
    <p:sldId id="269" r:id="rId10"/>
    <p:sldId id="261" r:id="rId11"/>
    <p:sldId id="270" r:id="rId12"/>
    <p:sldId id="262" r:id="rId13"/>
    <p:sldId id="271" r:id="rId14"/>
    <p:sldId id="263" r:id="rId15"/>
    <p:sldId id="272" r:id="rId16"/>
    <p:sldId id="264" r:id="rId17"/>
    <p:sldId id="273"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40" autoAdjust="0"/>
  </p:normalViewPr>
  <p:slideViewPr>
    <p:cSldViewPr>
      <p:cViewPr>
        <p:scale>
          <a:sx n="73" d="100"/>
          <a:sy n="73" d="100"/>
        </p:scale>
        <p:origin x="-129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1CB16-C4B9-4921-B484-240376550115}" type="datetimeFigureOut">
              <a:rPr lang="en-US" smtClean="0"/>
              <a:pPr/>
              <a:t>4/15/2011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8B4CC0-38B0-4070-BD29-1E00458F73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a:t>
            </a:r>
            <a:r>
              <a:rPr lang="en-US" baseline="0" dirty="0" smtClean="0"/>
              <a:t> left (May Fourth Movement article); Bottom middle (Long March); Top right (a group of children smashing Gang of Four)</a:t>
            </a:r>
            <a:endParaRPr lang="en-US" dirty="0"/>
          </a:p>
        </p:txBody>
      </p:sp>
      <p:sp>
        <p:nvSpPr>
          <p:cNvPr id="4" name="Slide Number Placeholder 3"/>
          <p:cNvSpPr>
            <a:spLocks noGrp="1"/>
          </p:cNvSpPr>
          <p:nvPr>
            <p:ph type="sldNum" sz="quarter" idx="10"/>
          </p:nvPr>
        </p:nvSpPr>
        <p:spPr/>
        <p:txBody>
          <a:bodyPr/>
          <a:lstStyle/>
          <a:p>
            <a:fld id="{548B4CC0-38B0-4070-BD29-1E00458F738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a:t>
            </a:r>
            <a:r>
              <a:rPr lang="en-US" baseline="0" dirty="0" smtClean="0"/>
              <a:t> left (Sun </a:t>
            </a:r>
            <a:r>
              <a:rPr lang="en-US" baseline="0" dirty="0" err="1" smtClean="0"/>
              <a:t>Yat-sen</a:t>
            </a:r>
            <a:r>
              <a:rPr lang="en-US" baseline="0" dirty="0" smtClean="0"/>
              <a:t>); Top middle (Yuan </a:t>
            </a:r>
            <a:r>
              <a:rPr lang="en-US" baseline="0" dirty="0" err="1" smtClean="0"/>
              <a:t>Shikai</a:t>
            </a:r>
            <a:r>
              <a:rPr lang="en-US" baseline="0" dirty="0" smtClean="0"/>
              <a:t>); Top right ( Li </a:t>
            </a:r>
            <a:r>
              <a:rPr lang="en-US" baseline="0" dirty="0" err="1" smtClean="0"/>
              <a:t>Dazhao</a:t>
            </a:r>
            <a:r>
              <a:rPr lang="en-US" baseline="0" dirty="0" smtClean="0"/>
              <a:t>); Bottom left (Mao Zedong); Bottom right (Jiang Qing)</a:t>
            </a:r>
            <a:endParaRPr lang="en-US" dirty="0"/>
          </a:p>
        </p:txBody>
      </p:sp>
      <p:sp>
        <p:nvSpPr>
          <p:cNvPr id="4" name="Slide Number Placeholder 3"/>
          <p:cNvSpPr>
            <a:spLocks noGrp="1"/>
          </p:cNvSpPr>
          <p:nvPr>
            <p:ph type="sldNum" sz="quarter" idx="10"/>
          </p:nvPr>
        </p:nvSpPr>
        <p:spPr/>
        <p:txBody>
          <a:bodyPr/>
          <a:lstStyle/>
          <a:p>
            <a:fld id="{548B4CC0-38B0-4070-BD29-1E00458F738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Top</a:t>
            </a:r>
            <a:r>
              <a:rPr lang="en-US" baseline="0" dirty="0" smtClean="0"/>
              <a:t> left (Socialist Youth Corps); Top middle (</a:t>
            </a:r>
            <a:r>
              <a:rPr lang="en-US" baseline="0" dirty="0" err="1" smtClean="0"/>
              <a:t>Guomindang</a:t>
            </a:r>
            <a:r>
              <a:rPr lang="en-US" baseline="0" dirty="0" smtClean="0"/>
              <a:t>); Top right (Whampoa Military Academy); Bottom left (People’s Republic of China); Bottom right (Great Leap Forward)</a:t>
            </a:r>
            <a:endParaRPr lang="en-US" dirty="0" smtClean="0"/>
          </a:p>
          <a:p>
            <a:endParaRPr lang="en-US" dirty="0"/>
          </a:p>
        </p:txBody>
      </p:sp>
      <p:sp>
        <p:nvSpPr>
          <p:cNvPr id="4" name="Slide Number Placeholder 3"/>
          <p:cNvSpPr>
            <a:spLocks noGrp="1"/>
          </p:cNvSpPr>
          <p:nvPr>
            <p:ph type="sldNum" sz="quarter" idx="10"/>
          </p:nvPr>
        </p:nvSpPr>
        <p:spPr/>
        <p:txBody>
          <a:bodyPr/>
          <a:lstStyle/>
          <a:p>
            <a:fld id="{548B4CC0-38B0-4070-BD29-1E00458F738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left (gunpowder);</a:t>
            </a:r>
            <a:r>
              <a:rPr lang="en-US" baseline="0" dirty="0" smtClean="0"/>
              <a:t> Bottom left (cannon); Right (One Child Cartoon)</a:t>
            </a:r>
            <a:endParaRPr lang="en-US" dirty="0"/>
          </a:p>
        </p:txBody>
      </p:sp>
      <p:sp>
        <p:nvSpPr>
          <p:cNvPr id="4" name="Slide Number Placeholder 3"/>
          <p:cNvSpPr>
            <a:spLocks noGrp="1"/>
          </p:cNvSpPr>
          <p:nvPr>
            <p:ph type="sldNum" sz="quarter" idx="10"/>
          </p:nvPr>
        </p:nvSpPr>
        <p:spPr/>
        <p:txBody>
          <a:bodyPr/>
          <a:lstStyle/>
          <a:p>
            <a:fld id="{548B4CC0-38B0-4070-BD29-1E00458F7388}"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(China);</a:t>
            </a:r>
            <a:r>
              <a:rPr lang="en-US" baseline="0" dirty="0" smtClean="0"/>
              <a:t> Right (Vietnam)</a:t>
            </a:r>
            <a:endParaRPr lang="en-US" dirty="0"/>
          </a:p>
        </p:txBody>
      </p:sp>
      <p:sp>
        <p:nvSpPr>
          <p:cNvPr id="4" name="Slide Number Placeholder 3"/>
          <p:cNvSpPr>
            <a:spLocks noGrp="1"/>
          </p:cNvSpPr>
          <p:nvPr>
            <p:ph type="sldNum" sz="quarter" idx="10"/>
          </p:nvPr>
        </p:nvSpPr>
        <p:spPr/>
        <p:txBody>
          <a:bodyPr/>
          <a:lstStyle/>
          <a:p>
            <a:fld id="{548B4CC0-38B0-4070-BD29-1E00458F7388}"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AE1AF10-84B6-4862-BD8B-3F55A6B25425}" type="datetimeFigureOut">
              <a:rPr lang="en-US" smtClean="0"/>
              <a:pPr/>
              <a:t>4/15/2011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3AFB0F2-9B94-46AD-9B93-50E82E95314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E1AF10-84B6-4862-BD8B-3F55A6B25425}" type="datetimeFigureOut">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FB0F2-9B94-46AD-9B93-50E82E9531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E1AF10-84B6-4862-BD8B-3F55A6B25425}" type="datetimeFigureOut">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FB0F2-9B94-46AD-9B93-50E82E9531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E1AF10-84B6-4862-BD8B-3F55A6B25425}" type="datetimeFigureOut">
              <a:rPr lang="en-US" smtClean="0"/>
              <a:pPr/>
              <a:t>4/15/2011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FB0F2-9B94-46AD-9B93-50E82E95314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E1AF10-84B6-4862-BD8B-3F55A6B25425}" type="datetimeFigureOut">
              <a:rPr lang="en-US" smtClean="0"/>
              <a:pPr/>
              <a:t>4/15/2011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3AFB0F2-9B94-46AD-9B93-50E82E95314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E1AF10-84B6-4862-BD8B-3F55A6B25425}" type="datetimeFigureOut">
              <a:rPr lang="en-US" smtClean="0"/>
              <a:pPr/>
              <a:t>4/15/2011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FB0F2-9B94-46AD-9B93-50E82E95314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AE1AF10-84B6-4862-BD8B-3F55A6B25425}" type="datetimeFigureOut">
              <a:rPr lang="en-US" smtClean="0"/>
              <a:pPr/>
              <a:t>4/15/2011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FB0F2-9B94-46AD-9B93-50E82E95314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E1AF10-84B6-4862-BD8B-3F55A6B25425}" type="datetimeFigureOut">
              <a:rPr lang="en-US" smtClean="0"/>
              <a:pPr/>
              <a:t>4/15/2011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FB0F2-9B94-46AD-9B93-50E82E953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1AF10-84B6-4862-BD8B-3F55A6B25425}" type="datetimeFigureOut">
              <a:rPr lang="en-US" smtClean="0"/>
              <a:pPr/>
              <a:t>4/15/2011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FB0F2-9B94-46AD-9B93-50E82E953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E1AF10-84B6-4862-BD8B-3F55A6B25425}" type="datetimeFigureOut">
              <a:rPr lang="en-US" smtClean="0"/>
              <a:pPr/>
              <a:t>4/15/2011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FB0F2-9B94-46AD-9B93-50E82E95314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E1AF10-84B6-4862-BD8B-3F55A6B25425}" type="datetimeFigureOut">
              <a:rPr lang="en-US" smtClean="0"/>
              <a:pPr/>
              <a:t>4/15/2011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3AFB0F2-9B94-46AD-9B93-50E82E95314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AE1AF10-84B6-4862-BD8B-3F55A6B25425}" type="datetimeFigureOut">
              <a:rPr lang="en-US" smtClean="0"/>
              <a:pPr/>
              <a:t>4/15/2011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3AFB0F2-9B94-46AD-9B93-50E82E9531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1200" dirty="0" err="1" smtClean="0">
                <a:latin typeface="Times New Roman" pitchFamily="18" charset="0"/>
                <a:cs typeface="Times New Roman" pitchFamily="18" charset="0"/>
              </a:rPr>
              <a:t>Cristian</a:t>
            </a:r>
            <a:r>
              <a:rPr lang="en-US" sz="1200" dirty="0" smtClean="0">
                <a:latin typeface="Times New Roman" pitchFamily="18" charset="0"/>
                <a:cs typeface="Times New Roman" pitchFamily="18" charset="0"/>
              </a:rPr>
              <a:t> Sifuentes</a:t>
            </a:r>
          </a:p>
          <a:p>
            <a:r>
              <a:rPr lang="en-US" sz="1200" dirty="0" smtClean="0">
                <a:latin typeface="Times New Roman" pitchFamily="18" charset="0"/>
                <a:cs typeface="Times New Roman" pitchFamily="18" charset="0"/>
              </a:rPr>
              <a:t>Eduardo Tzapin</a:t>
            </a:r>
          </a:p>
          <a:p>
            <a:r>
              <a:rPr lang="en-US" sz="1200" dirty="0" smtClean="0">
                <a:latin typeface="Times New Roman" pitchFamily="18" charset="0"/>
                <a:cs typeface="Times New Roman" pitchFamily="18" charset="0"/>
              </a:rPr>
              <a:t>Jessica Briseno</a:t>
            </a:r>
          </a:p>
          <a:p>
            <a:r>
              <a:rPr lang="en-US" sz="1200" dirty="0" err="1" smtClean="0">
                <a:latin typeface="Times New Roman" pitchFamily="18" charset="0"/>
                <a:cs typeface="Times New Roman" pitchFamily="18" charset="0"/>
              </a:rPr>
              <a:t>Cristian</a:t>
            </a:r>
            <a:r>
              <a:rPr lang="en-US" sz="1200" dirty="0" smtClean="0">
                <a:latin typeface="Times New Roman" pitchFamily="18" charset="0"/>
                <a:cs typeface="Times New Roman" pitchFamily="18" charset="0"/>
              </a:rPr>
              <a:t> Franco </a:t>
            </a:r>
          </a:p>
          <a:p>
            <a:r>
              <a:rPr lang="en-US" sz="1200" dirty="0" smtClean="0">
                <a:latin typeface="Times New Roman" pitchFamily="18" charset="0"/>
                <a:cs typeface="Times New Roman" pitchFamily="18" charset="0"/>
              </a:rPr>
              <a:t>Edgar Sanchez</a:t>
            </a:r>
          </a:p>
          <a:p>
            <a:r>
              <a:rPr lang="en-US" sz="1200" dirty="0" smtClean="0">
                <a:latin typeface="Times New Roman" pitchFamily="18" charset="0"/>
                <a:cs typeface="Times New Roman" pitchFamily="18" charset="0"/>
              </a:rPr>
              <a:t>Cruz Aguilar</a:t>
            </a:r>
          </a:p>
          <a:p>
            <a:r>
              <a:rPr lang="en-US" sz="1200" dirty="0" smtClean="0">
                <a:latin typeface="Times New Roman" pitchFamily="18" charset="0"/>
                <a:cs typeface="Times New Roman" pitchFamily="18" charset="0"/>
              </a:rPr>
              <a:t>Alex Reyna</a:t>
            </a:r>
          </a:p>
          <a:p>
            <a:r>
              <a:rPr lang="en-US" sz="1200" dirty="0" smtClean="0">
                <a:latin typeface="Times New Roman" pitchFamily="18" charset="0"/>
                <a:cs typeface="Times New Roman" pitchFamily="18" charset="0"/>
              </a:rPr>
              <a:t>Uto Udoh</a:t>
            </a:r>
            <a:endParaRPr lang="en-US" sz="1200" dirty="0">
              <a:latin typeface="Times New Roman" pitchFamily="18" charset="0"/>
              <a:cs typeface="Times New Roman" pitchFamily="18" charset="0"/>
            </a:endParaRPr>
          </a:p>
        </p:txBody>
      </p:sp>
      <p:sp>
        <p:nvSpPr>
          <p:cNvPr id="2" name="Title 1"/>
          <p:cNvSpPr>
            <a:spLocks noGrp="1"/>
          </p:cNvSpPr>
          <p:nvPr>
            <p:ph type="ctrTitle"/>
          </p:nvPr>
        </p:nvSpPr>
        <p:spPr/>
        <p:txBody>
          <a:bodyPr>
            <a:noAutofit/>
          </a:bodyPr>
          <a:lstStyle/>
          <a:p>
            <a:r>
              <a:rPr lang="en-US" sz="3200" dirty="0" smtClean="0">
                <a:latin typeface="Times New Roman" pitchFamily="18" charset="0"/>
                <a:cs typeface="Times New Roman" pitchFamily="18" charset="0"/>
              </a:rPr>
              <a:t>Chapter 35</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War and Revolution in China and Vietnam</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Autofit/>
          </a:bodyPr>
          <a:lstStyle/>
          <a:p>
            <a:pPr>
              <a:buFont typeface="Wingdings" pitchFamily="2" charset="2"/>
              <a:buChar char="Ø"/>
            </a:pPr>
            <a:r>
              <a:rPr lang="en-US" sz="2000" b="1" dirty="0" smtClean="0">
                <a:latin typeface="Times New Roman" pitchFamily="18" charset="0"/>
                <a:cs typeface="Times New Roman" pitchFamily="18" charset="0"/>
              </a:rPr>
              <a:t>Economy</a:t>
            </a:r>
          </a:p>
          <a:p>
            <a:r>
              <a:rPr lang="en-US" sz="2000" dirty="0" smtClean="0">
                <a:latin typeface="Times New Roman" pitchFamily="18" charset="0"/>
                <a:cs typeface="Times New Roman" pitchFamily="18" charset="0"/>
              </a:rPr>
              <a:t>Land from landlords was taken and redistributed to peasants who had none or little land.</a:t>
            </a:r>
          </a:p>
          <a:p>
            <a:r>
              <a:rPr lang="en-US" sz="2000" dirty="0" smtClean="0">
                <a:latin typeface="Times New Roman" pitchFamily="18" charset="0"/>
                <a:cs typeface="Times New Roman" pitchFamily="18" charset="0"/>
              </a:rPr>
              <a:t>Communist saw rapid industrialization as the key to successful development with the Stalin five year plan in 1953 that turned away form the peasantry towards urban workers  to build up China. </a:t>
            </a:r>
          </a:p>
          <a:p>
            <a:r>
              <a:rPr lang="en-US" sz="2000" dirty="0" smtClean="0">
                <a:latin typeface="Times New Roman" pitchFamily="18" charset="0"/>
                <a:cs typeface="Times New Roman" pitchFamily="18" charset="0"/>
              </a:rPr>
              <a:t>Had little foreign assistance from either the West or the Soviets so the state resorted to draw resources from the countryside to finance industrial growth. </a:t>
            </a:r>
          </a:p>
          <a:p>
            <a:r>
              <a:rPr lang="en-US" sz="2000" dirty="0" smtClean="0">
                <a:latin typeface="Times New Roman" pitchFamily="18" charset="0"/>
                <a:cs typeface="Times New Roman" pitchFamily="18" charset="0"/>
              </a:rPr>
              <a:t>During the Great Leap industrialization would be pushed through small scale projects rather than huge plants. Publicity was given to efforts to produce steel that relied on labor rather than machines.</a:t>
            </a:r>
          </a:p>
          <a:p>
            <a:r>
              <a:rPr lang="en-US" sz="2000" dirty="0" smtClean="0">
                <a:latin typeface="Times New Roman" pitchFamily="18" charset="0"/>
                <a:cs typeface="Times New Roman" pitchFamily="18" charset="0"/>
              </a:rPr>
              <a:t>After a few months the Great Leap Forward was leading China to an economic disaster. Drought caused famine to spread across China made China import large amounts of food to support their people.</a:t>
            </a:r>
          </a:p>
          <a:p>
            <a:r>
              <a:rPr lang="en-US" sz="2000" dirty="0" smtClean="0">
                <a:latin typeface="Times New Roman" pitchFamily="18" charset="0"/>
                <a:cs typeface="Times New Roman" pitchFamily="18" charset="0"/>
              </a:rPr>
              <a:t>Population increase overwhelmed productivity agricultural and industrial sectors.</a:t>
            </a:r>
          </a:p>
          <a:p>
            <a:pPr>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1066800"/>
          </a:xfrm>
        </p:spPr>
        <p:txBody>
          <a:bodyPr>
            <a:normAutofit fontScale="90000"/>
          </a:bodyPr>
          <a:lstStyle/>
          <a:p>
            <a:pPr algn="ctr"/>
            <a:r>
              <a:rPr lang="en-US" sz="4000" dirty="0" smtClean="0">
                <a:latin typeface="Times New Roman" pitchFamily="18" charset="0"/>
                <a:cs typeface="Times New Roman" pitchFamily="18" charset="0"/>
              </a:rPr>
              <a:t>Change and Continuity (Staying the Same)</a:t>
            </a:r>
            <a:endParaRPr lang="en-US" sz="4000" dirty="0">
              <a:latin typeface="Times New Roman" pitchFamily="18" charset="0"/>
              <a:cs typeface="Times New Roman" pitchFamily="18" charset="0"/>
            </a:endParaRPr>
          </a:p>
        </p:txBody>
      </p:sp>
      <p:pic>
        <p:nvPicPr>
          <p:cNvPr id="7170" name="Picture 2"/>
          <p:cNvPicPr>
            <a:picLocks noGrp="1" noChangeAspect="1" noChangeArrowheads="1"/>
          </p:cNvPicPr>
          <p:nvPr>
            <p:ph type="pic" idx="1"/>
          </p:nvPr>
        </p:nvPicPr>
        <p:blipFill>
          <a:blip r:embed="rId2" cstate="print"/>
          <a:srcRect t="12241" b="12241"/>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a:bodyPr>
          <a:lstStyle/>
          <a:p>
            <a:pPr marL="514350" indent="-514350">
              <a:buFont typeface="Wingdings" pitchFamily="2" charset="2"/>
              <a:buChar char="Ø"/>
            </a:pPr>
            <a:r>
              <a:rPr lang="en-US" sz="2400" b="1" dirty="0" smtClean="0">
                <a:latin typeface="Times New Roman" pitchFamily="18" charset="0"/>
                <a:cs typeface="Times New Roman" pitchFamily="18" charset="0"/>
              </a:rPr>
              <a:t>Changes</a:t>
            </a:r>
          </a:p>
          <a:p>
            <a:pPr marL="514350" indent="-514350"/>
            <a:r>
              <a:rPr lang="en-US" sz="2400" dirty="0" smtClean="0">
                <a:latin typeface="Times New Roman" pitchFamily="18" charset="0"/>
                <a:cs typeface="Times New Roman" pitchFamily="18" charset="0"/>
              </a:rPr>
              <a:t>China and Vietnam have retained deeply ingrained suspicions of the commercial and entrepreneurial classes</a:t>
            </a:r>
          </a:p>
          <a:p>
            <a:pPr marL="514350" indent="-514350"/>
            <a:r>
              <a:rPr lang="en-US" sz="2400" dirty="0" smtClean="0">
                <a:latin typeface="Times New Roman" pitchFamily="18" charset="0"/>
                <a:cs typeface="Times New Roman" pitchFamily="18" charset="0"/>
              </a:rPr>
              <a:t>Both continue to stress that those who wield political power are obligated to rule in ways that promote the welfare of the mass of the people </a:t>
            </a:r>
          </a:p>
          <a:p>
            <a:pPr marL="514350" indent="-514350"/>
            <a:r>
              <a:rPr lang="en-US" sz="2400" dirty="0" smtClean="0">
                <a:latin typeface="Times New Roman" pitchFamily="18" charset="0"/>
                <a:cs typeface="Times New Roman" pitchFamily="18" charset="0"/>
              </a:rPr>
              <a:t>Both still adhere to ideological systems that stress secularism, social harmony, and life in this world rather than religious concerns and life hereafter</a:t>
            </a:r>
          </a:p>
          <a:p>
            <a:pPr marL="514350" indent="-514350">
              <a:buFont typeface="Wingdings" pitchFamily="2" charset="2"/>
              <a:buChar char="Ø"/>
            </a:pPr>
            <a:r>
              <a:rPr lang="en-US" sz="2400" b="1" dirty="0" smtClean="0">
                <a:latin typeface="Times New Roman" pitchFamily="18" charset="0"/>
                <a:cs typeface="Times New Roman" pitchFamily="18" charset="0"/>
              </a:rPr>
              <a:t>Continuities</a:t>
            </a:r>
          </a:p>
          <a:p>
            <a:pPr marL="514350" indent="-514350"/>
            <a:r>
              <a:rPr lang="en-US" sz="2400" dirty="0" smtClean="0">
                <a:latin typeface="Times New Roman" pitchFamily="18" charset="0"/>
                <a:cs typeface="Times New Roman" pitchFamily="18" charset="0"/>
              </a:rPr>
              <a:t>Chinese and Vietnamese revolutionaries struggled to build new societies that owed much to their Confucian past </a:t>
            </a:r>
          </a:p>
          <a:p>
            <a:pPr marL="514350" indent="-514350"/>
            <a:r>
              <a:rPr lang="en-US" sz="2400" dirty="0" smtClean="0">
                <a:latin typeface="Times New Roman" pitchFamily="18" charset="0"/>
                <a:cs typeface="Times New Roman" pitchFamily="18" charset="0"/>
              </a:rPr>
              <a:t>China and Vietnam’s ideas and patterns of civilized life have been nurtured over a millennia</a:t>
            </a:r>
          </a:p>
          <a:p>
            <a:pPr marL="514350" indent="-514350">
              <a:buNone/>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800600"/>
            <a:ext cx="5486400" cy="1066800"/>
          </a:xfrm>
        </p:spPr>
        <p:txBody>
          <a:bodyPr>
            <a:normAutofit fontScale="90000"/>
          </a:bodyPr>
          <a:lstStyle/>
          <a:p>
            <a:pPr algn="ctr"/>
            <a:r>
              <a:rPr lang="en-US" sz="4000" dirty="0" smtClean="0">
                <a:latin typeface="Times New Roman" pitchFamily="18" charset="0"/>
                <a:cs typeface="Times New Roman" pitchFamily="18" charset="0"/>
              </a:rPr>
              <a:t>Technology and Demography (Population)</a:t>
            </a:r>
            <a:endParaRPr lang="en-US" sz="40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cstate="print"/>
          <a:srcRect/>
          <a:stretch>
            <a:fillRect/>
          </a:stretch>
        </p:blipFill>
        <p:spPr bwMode="auto">
          <a:xfrm>
            <a:off x="1143000" y="381000"/>
            <a:ext cx="3048000" cy="19812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143000" y="2590800"/>
            <a:ext cx="3048000" cy="198120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4724400" y="381000"/>
            <a:ext cx="30861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a:bodyPr>
          <a:lstStyle/>
          <a:p>
            <a:pPr>
              <a:buFont typeface="Wingdings" pitchFamily="2" charset="2"/>
              <a:buChar char="Ø"/>
            </a:pPr>
            <a:r>
              <a:rPr lang="en-US" sz="2800" b="1" dirty="0" smtClean="0">
                <a:latin typeface="Times New Roman" pitchFamily="18" charset="0"/>
                <a:cs typeface="Times New Roman" pitchFamily="18" charset="0"/>
              </a:rPr>
              <a:t>Technology</a:t>
            </a:r>
          </a:p>
          <a:p>
            <a:r>
              <a:rPr lang="en-US" sz="2800" dirty="0" smtClean="0">
                <a:latin typeface="Times New Roman" pitchFamily="18" charset="0"/>
                <a:cs typeface="Times New Roman" pitchFamily="18" charset="0"/>
              </a:rPr>
              <a:t>Weapons were brought for war</a:t>
            </a:r>
          </a:p>
          <a:p>
            <a:r>
              <a:rPr lang="en-US" sz="2800" dirty="0" smtClean="0">
                <a:latin typeface="Times New Roman" pitchFamily="18" charset="0"/>
                <a:cs typeface="Times New Roman" pitchFamily="18" charset="0"/>
              </a:rPr>
              <a:t>Gunpowder and ships that would help them out in the wars</a:t>
            </a:r>
          </a:p>
          <a:p>
            <a:r>
              <a:rPr lang="en-US" sz="2800" dirty="0" smtClean="0">
                <a:latin typeface="Times New Roman" pitchFamily="18" charset="0"/>
                <a:cs typeface="Times New Roman" pitchFamily="18" charset="0"/>
              </a:rPr>
              <a:t>Also had cannons</a:t>
            </a:r>
          </a:p>
          <a:p>
            <a:pPr>
              <a:buFont typeface="Wingdings" pitchFamily="2" charset="2"/>
              <a:buChar char="Ø"/>
            </a:pPr>
            <a:r>
              <a:rPr lang="en-US" sz="2800" b="1" dirty="0" smtClean="0">
                <a:latin typeface="Times New Roman" pitchFamily="18" charset="0"/>
                <a:cs typeface="Times New Roman" pitchFamily="18" charset="0"/>
              </a:rPr>
              <a:t>Demography</a:t>
            </a:r>
          </a:p>
          <a:p>
            <a:r>
              <a:rPr lang="en-US" sz="2800" dirty="0" smtClean="0">
                <a:latin typeface="Times New Roman" pitchFamily="18" charset="0"/>
                <a:cs typeface="Times New Roman" pitchFamily="18" charset="0"/>
              </a:rPr>
              <a:t>Famines and diseases in China had decreased the population </a:t>
            </a:r>
          </a:p>
          <a:p>
            <a:r>
              <a:rPr lang="en-US" sz="2800" dirty="0" smtClean="0">
                <a:latin typeface="Times New Roman" pitchFamily="18" charset="0"/>
                <a:cs typeface="Times New Roman" pitchFamily="18" charset="0"/>
              </a:rPr>
              <a:t>China had a made a plan to keep the families under control so they made a plan where the parents could only have one child to keep the deaths of famine from increasing</a:t>
            </a:r>
          </a:p>
          <a:p>
            <a:pPr>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1219200"/>
          </a:xfrm>
        </p:spPr>
        <p:txBody>
          <a:bodyPr>
            <a:noAutofit/>
          </a:bodyPr>
          <a:lstStyle/>
          <a:p>
            <a:pPr algn="ctr"/>
            <a:r>
              <a:rPr lang="en-US" sz="4000" dirty="0" smtClean="0">
                <a:latin typeface="Times New Roman" pitchFamily="18" charset="0"/>
                <a:cs typeface="Times New Roman" pitchFamily="18" charset="0"/>
              </a:rPr>
              <a:t>Social Structure and Gender Structure</a:t>
            </a:r>
            <a:endParaRPr lang="en-US" sz="40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cstate="print"/>
          <a:srcRect/>
          <a:stretch>
            <a:fillRect/>
          </a:stretch>
        </p:blipFill>
        <p:spPr bwMode="auto">
          <a:xfrm>
            <a:off x="2667000" y="914400"/>
            <a:ext cx="3733800"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Autofit/>
          </a:bodyPr>
          <a:lstStyle/>
          <a:p>
            <a:pPr>
              <a:buFont typeface="Wingdings" pitchFamily="2" charset="2"/>
              <a:buChar char="Ø"/>
            </a:pPr>
            <a:r>
              <a:rPr lang="en-US" sz="1800" b="1" dirty="0" smtClean="0">
                <a:latin typeface="Times New Roman" pitchFamily="18" charset="0"/>
                <a:cs typeface="Times New Roman" pitchFamily="18" charset="0"/>
              </a:rPr>
              <a:t>Social Structure</a:t>
            </a:r>
          </a:p>
          <a:p>
            <a:r>
              <a:rPr lang="en-US" sz="1800" dirty="0" smtClean="0">
                <a:latin typeface="Times New Roman" pitchFamily="18" charset="0"/>
                <a:cs typeface="Times New Roman" pitchFamily="18" charset="0"/>
              </a:rPr>
              <a:t>Government in 1960 launched  a family plan to limit urban couples to two children to a couple.</a:t>
            </a:r>
          </a:p>
          <a:p>
            <a:r>
              <a:rPr lang="en-US" sz="1800" dirty="0" smtClean="0">
                <a:latin typeface="Times New Roman" pitchFamily="18" charset="0"/>
                <a:cs typeface="Times New Roman" pitchFamily="18" charset="0"/>
              </a:rPr>
              <a:t>1980’s only one child to couple.</a:t>
            </a:r>
          </a:p>
          <a:p>
            <a:r>
              <a:rPr lang="en-US" sz="1800" dirty="0" smtClean="0">
                <a:latin typeface="Times New Roman" pitchFamily="18" charset="0"/>
                <a:cs typeface="Times New Roman" pitchFamily="18" charset="0"/>
              </a:rPr>
              <a:t>Monarchies/ Autocratic regimes were replaced with Cadres.</a:t>
            </a:r>
          </a:p>
          <a:p>
            <a:r>
              <a:rPr lang="en-US" sz="1800" dirty="0" smtClean="0">
                <a:latin typeface="Times New Roman" pitchFamily="18" charset="0"/>
                <a:cs typeface="Times New Roman" pitchFamily="18" charset="0"/>
              </a:rPr>
              <a:t>Scholar gentry and land lords were eliminated from social class.</a:t>
            </a:r>
          </a:p>
          <a:p>
            <a:r>
              <a:rPr lang="en-US" sz="1800" dirty="0" smtClean="0">
                <a:latin typeface="Times New Roman" pitchFamily="18" charset="0"/>
                <a:cs typeface="Times New Roman" pitchFamily="18" charset="0"/>
              </a:rPr>
              <a:t>Revolutionaries became ruling class</a:t>
            </a:r>
          </a:p>
          <a:p>
            <a:r>
              <a:rPr lang="en-US" sz="1800" dirty="0" smtClean="0">
                <a:latin typeface="Times New Roman" pitchFamily="18" charset="0"/>
                <a:cs typeface="Times New Roman" pitchFamily="18" charset="0"/>
              </a:rPr>
              <a:t>Class system was set up as </a:t>
            </a:r>
          </a:p>
          <a:p>
            <a:pPr lvl="3"/>
            <a:r>
              <a:rPr lang="en-US" sz="1800" dirty="0" smtClean="0">
                <a:latin typeface="Times New Roman" pitchFamily="18" charset="0"/>
                <a:cs typeface="Times New Roman" pitchFamily="18" charset="0"/>
              </a:rPr>
              <a:t>Cadres ( communist party)</a:t>
            </a:r>
          </a:p>
          <a:p>
            <a:pPr lvl="3"/>
            <a:r>
              <a:rPr lang="en-US" sz="1800" dirty="0" smtClean="0">
                <a:latin typeface="Times New Roman" pitchFamily="18" charset="0"/>
                <a:cs typeface="Times New Roman" pitchFamily="18" charset="0"/>
              </a:rPr>
              <a:t>State workers</a:t>
            </a:r>
          </a:p>
          <a:p>
            <a:pPr lvl="3"/>
            <a:r>
              <a:rPr lang="en-US" sz="1800" dirty="0" smtClean="0">
                <a:latin typeface="Times New Roman" pitchFamily="18" charset="0"/>
                <a:cs typeface="Times New Roman" pitchFamily="18" charset="0"/>
              </a:rPr>
              <a:t>Peasants </a:t>
            </a:r>
          </a:p>
          <a:p>
            <a:pPr>
              <a:buFont typeface="Wingdings" pitchFamily="2" charset="2"/>
              <a:buChar char="Ø"/>
            </a:pPr>
            <a:r>
              <a:rPr lang="en-US" sz="1800" b="1" dirty="0" smtClean="0">
                <a:latin typeface="Times New Roman" pitchFamily="18" charset="0"/>
                <a:cs typeface="Times New Roman" pitchFamily="18" charset="0"/>
              </a:rPr>
              <a:t>Gender Structure</a:t>
            </a:r>
          </a:p>
          <a:p>
            <a:r>
              <a:rPr lang="en-US" sz="1800" dirty="0" smtClean="0">
                <a:latin typeface="Times New Roman" pitchFamily="18" charset="0"/>
                <a:cs typeface="Times New Roman" pitchFamily="18" charset="0"/>
              </a:rPr>
              <a:t>Mainly children and women worked in cotton mills </a:t>
            </a:r>
          </a:p>
          <a:p>
            <a:r>
              <a:rPr lang="en-US" sz="1800" dirty="0" smtClean="0">
                <a:latin typeface="Times New Roman" pitchFamily="18" charset="0"/>
                <a:cs typeface="Times New Roman" pitchFamily="18" charset="0"/>
              </a:rPr>
              <a:t>Helping the women get rights was part of Mao’s plan   </a:t>
            </a:r>
          </a:p>
          <a:p>
            <a:r>
              <a:rPr lang="en-US" sz="1800" dirty="0" smtClean="0">
                <a:latin typeface="Times New Roman" pitchFamily="18" charset="0"/>
                <a:cs typeface="Times New Roman" pitchFamily="18" charset="0"/>
              </a:rPr>
              <a:t>Women got rid of foot-binding.</a:t>
            </a:r>
          </a:p>
          <a:p>
            <a:r>
              <a:rPr lang="en-US" sz="1800" dirty="0" smtClean="0">
                <a:latin typeface="Times New Roman" pitchFamily="18" charset="0"/>
                <a:cs typeface="Times New Roman" pitchFamily="18" charset="0"/>
              </a:rPr>
              <a:t>Women served as teachers, nurses, truck drivers and spies.</a:t>
            </a:r>
          </a:p>
          <a:p>
            <a:r>
              <a:rPr lang="en-US" sz="1800" dirty="0" smtClean="0">
                <a:latin typeface="Times New Roman" pitchFamily="18" charset="0"/>
                <a:cs typeface="Times New Roman" pitchFamily="18" charset="0"/>
              </a:rPr>
              <a:t>With the win of the revolution women had gained equal rights in China.</a:t>
            </a:r>
          </a:p>
          <a:p>
            <a:r>
              <a:rPr lang="en-US" sz="1800" dirty="0" smtClean="0">
                <a:latin typeface="Times New Roman" pitchFamily="18" charset="0"/>
                <a:cs typeface="Times New Roman" pitchFamily="18" charset="0"/>
              </a:rPr>
              <a:t>1949 women  gain right to  education and professional careers.</a:t>
            </a:r>
          </a:p>
          <a:p>
            <a:pPr>
              <a:buNone/>
            </a:pPr>
            <a:r>
              <a:rPr lang="en-US" sz="1800" dirty="0" smtClean="0">
                <a:latin typeface="Times New Roman" pitchFamily="18" charset="0"/>
                <a:cs typeface="Times New Roman" pitchFamily="18" charset="0"/>
              </a:rPr>
              <a:t> </a:t>
            </a:r>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1295400"/>
          </a:xfrm>
        </p:spPr>
        <p:txBody>
          <a:bodyPr>
            <a:noAutofit/>
          </a:bodyPr>
          <a:lstStyle/>
          <a:p>
            <a:pPr algn="ctr"/>
            <a:r>
              <a:rPr lang="en-US" sz="4000" dirty="0" smtClean="0">
                <a:latin typeface="Times New Roman" pitchFamily="18" charset="0"/>
                <a:cs typeface="Times New Roman" pitchFamily="18" charset="0"/>
              </a:rPr>
              <a:t>Changes in Functions and Structures of State</a:t>
            </a:r>
            <a:endParaRPr lang="en-US" sz="40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990600" y="228600"/>
            <a:ext cx="3505200" cy="42291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724400" y="228600"/>
            <a:ext cx="3505199" cy="4190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Autofit/>
          </a:bodyPr>
          <a:lstStyle/>
          <a:p>
            <a:pPr>
              <a:buFont typeface="Wingdings" pitchFamily="2" charset="2"/>
              <a:buChar char="Ø"/>
            </a:pPr>
            <a:r>
              <a:rPr lang="en-US" sz="2000" dirty="0" smtClean="0">
                <a:latin typeface="Times New Roman" pitchFamily="18" charset="0"/>
                <a:cs typeface="Times New Roman" pitchFamily="18" charset="0"/>
              </a:rPr>
              <a:t>Religion</a:t>
            </a:r>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The May Fourth movement made Confucianism ridiculed and rejected in favor of a wholehearted acceptance of all that the western democracies had to offer</a:t>
            </a:r>
          </a:p>
          <a:p>
            <a:pPr lvl="0"/>
            <a:r>
              <a:rPr lang="en-US" sz="2000" dirty="0" smtClean="0">
                <a:latin typeface="Times New Roman" pitchFamily="18" charset="0"/>
                <a:cs typeface="Times New Roman" pitchFamily="18" charset="0"/>
              </a:rPr>
              <a:t>The communist party was small but the communists at least offered a clear alternative to fill the ideological  and institutional void left by the collapse of the Confucian order</a:t>
            </a:r>
          </a:p>
          <a:p>
            <a:pPr lvl="0"/>
            <a:r>
              <a:rPr lang="en-US" sz="2000" dirty="0" smtClean="0">
                <a:latin typeface="Times New Roman" pitchFamily="18" charset="0"/>
                <a:cs typeface="Times New Roman" pitchFamily="18" charset="0"/>
              </a:rPr>
              <a:t>Families and parents had been instilled for millennia by Confucian teachings</a:t>
            </a:r>
          </a:p>
          <a:p>
            <a:pPr lvl="0"/>
            <a:r>
              <a:rPr lang="en-US" sz="2000" dirty="0" smtClean="0">
                <a:latin typeface="Times New Roman" pitchFamily="18" charset="0"/>
                <a:cs typeface="Times New Roman" pitchFamily="18" charset="0"/>
              </a:rPr>
              <a:t>The collapse of Confucian order also ushered in decades of severe crisis and brutal conflict in which women’s survival depended on their assumption of radically new roles and their active involvement in revolutionary activities </a:t>
            </a:r>
          </a:p>
          <a:p>
            <a:pPr lvl="0"/>
            <a:r>
              <a:rPr lang="en-US" sz="2000" dirty="0" smtClean="0">
                <a:latin typeface="Times New Roman" pitchFamily="18" charset="0"/>
                <a:cs typeface="Times New Roman" pitchFamily="18" charset="0"/>
              </a:rPr>
              <a:t>The Vietnamese had long molded their polity on the Confucian system of their giant neighbor to the north and had borrowed heavily from China in the social and cultural spheres, their encounter with the expansive West had much in common with of the Chinese </a:t>
            </a:r>
          </a:p>
          <a:p>
            <a:pPr lvl="0"/>
            <a:r>
              <a:rPr lang="en-US" sz="2000" dirty="0" smtClean="0">
                <a:latin typeface="Times New Roman" pitchFamily="18" charset="0"/>
                <a:cs typeface="Times New Roman" pitchFamily="18" charset="0"/>
              </a:rPr>
              <a:t>As in China and Korea the failure of the Confucian elite in Vietnam to ward off the intrusions of the West led to the rejection of Confucian civilization as a whole </a:t>
            </a:r>
          </a:p>
          <a:p>
            <a:pPr>
              <a:buNone/>
            </a:pP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800600"/>
            <a:ext cx="5486400" cy="914400"/>
          </a:xfrm>
        </p:spPr>
        <p:txBody>
          <a:bodyPr>
            <a:noAutofit/>
          </a:bodyPr>
          <a:lstStyle/>
          <a:p>
            <a:pPr algn="ctr"/>
            <a:r>
              <a:rPr lang="en-US" sz="4000" dirty="0" smtClean="0">
                <a:latin typeface="Times New Roman" pitchFamily="18" charset="0"/>
                <a:cs typeface="Times New Roman" pitchFamily="18" charset="0"/>
              </a:rPr>
              <a:t>Main Events</a:t>
            </a:r>
            <a:endParaRPr lang="en-US" sz="40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cstate="print"/>
          <a:srcRect/>
          <a:stretch>
            <a:fillRect/>
          </a:stretch>
        </p:blipFill>
        <p:spPr bwMode="auto">
          <a:xfrm>
            <a:off x="304800" y="228600"/>
            <a:ext cx="2971800" cy="220980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3048000" y="2514600"/>
            <a:ext cx="2971800" cy="2209800"/>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5867400" y="228600"/>
            <a:ext cx="29718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Autofit/>
          </a:bodyPr>
          <a:lstStyle/>
          <a:p>
            <a:pPr>
              <a:buFont typeface="Wingdings" pitchFamily="2" charset="2"/>
              <a:buChar char="Ø"/>
            </a:pPr>
            <a:r>
              <a:rPr lang="en-US" sz="2000" b="1" dirty="0" smtClean="0">
                <a:latin typeface="Times New Roman" pitchFamily="18" charset="0"/>
                <a:cs typeface="Times New Roman" pitchFamily="18" charset="0"/>
              </a:rPr>
              <a:t>May Fourth Movement</a:t>
            </a:r>
          </a:p>
          <a:p>
            <a:r>
              <a:rPr lang="en-US" sz="2000" dirty="0" smtClean="0">
                <a:latin typeface="Times New Roman" pitchFamily="18" charset="0"/>
                <a:cs typeface="Times New Roman" pitchFamily="18" charset="0"/>
              </a:rPr>
              <a:t>Resistance to Japanese encroachments in China began on this date in 1919</a:t>
            </a:r>
          </a:p>
          <a:p>
            <a:r>
              <a:rPr lang="en-US" sz="2000" dirty="0" smtClean="0">
                <a:latin typeface="Times New Roman" pitchFamily="18" charset="0"/>
                <a:cs typeface="Times New Roman" pitchFamily="18" charset="0"/>
              </a:rPr>
              <a:t>Spawned movement of intellectuals aimed at transforming China into a liberal democracy</a:t>
            </a:r>
          </a:p>
          <a:p>
            <a:r>
              <a:rPr lang="en-US" sz="2000" dirty="0" smtClean="0">
                <a:latin typeface="Times New Roman" pitchFamily="18" charset="0"/>
                <a:cs typeface="Times New Roman" pitchFamily="18" charset="0"/>
              </a:rPr>
              <a:t>Rejected Confucianism</a:t>
            </a:r>
          </a:p>
          <a:p>
            <a:pPr>
              <a:buFont typeface="Wingdings" pitchFamily="2" charset="2"/>
              <a:buChar char="Ø"/>
            </a:pPr>
            <a:r>
              <a:rPr lang="en-US" sz="2000" b="1" dirty="0" smtClean="0">
                <a:latin typeface="Times New Roman" pitchFamily="18" charset="0"/>
                <a:cs typeface="Times New Roman" pitchFamily="18" charset="0"/>
              </a:rPr>
              <a:t>Long March </a:t>
            </a:r>
          </a:p>
          <a:p>
            <a:r>
              <a:rPr lang="en-US" sz="2000" dirty="0" smtClean="0">
                <a:latin typeface="Times New Roman" pitchFamily="18" charset="0"/>
                <a:cs typeface="Times New Roman" pitchFamily="18" charset="0"/>
              </a:rPr>
              <a:t>Communist escape from Hunan province during civil war with </a:t>
            </a:r>
            <a:r>
              <a:rPr lang="en-US" sz="2000" dirty="0" err="1" smtClean="0">
                <a:latin typeface="Times New Roman" pitchFamily="18" charset="0"/>
                <a:cs typeface="Times New Roman" pitchFamily="18" charset="0"/>
              </a:rPr>
              <a:t>Guomindang</a:t>
            </a:r>
            <a:r>
              <a:rPr lang="en-US" sz="2000" dirty="0" smtClean="0">
                <a:latin typeface="Times New Roman" pitchFamily="18" charset="0"/>
                <a:cs typeface="Times New Roman" pitchFamily="18" charset="0"/>
              </a:rPr>
              <a:t> in 1934</a:t>
            </a:r>
          </a:p>
          <a:p>
            <a:r>
              <a:rPr lang="en-US" sz="2000" dirty="0" smtClean="0">
                <a:latin typeface="Times New Roman" pitchFamily="18" charset="0"/>
                <a:cs typeface="Times New Roman" pitchFamily="18" charset="0"/>
              </a:rPr>
              <a:t>Center of communist power moved to Shaanxi province</a:t>
            </a:r>
          </a:p>
          <a:p>
            <a:r>
              <a:rPr lang="en-US" sz="2000" dirty="0" smtClean="0">
                <a:latin typeface="Times New Roman" pitchFamily="18" charset="0"/>
                <a:cs typeface="Times New Roman" pitchFamily="18" charset="0"/>
              </a:rPr>
              <a:t>Firmly established Mao Zedong as head of the Communist party in China</a:t>
            </a:r>
          </a:p>
          <a:p>
            <a:pPr>
              <a:buFont typeface="Wingdings" pitchFamily="2" charset="2"/>
              <a:buChar char="Ø"/>
            </a:pPr>
            <a:r>
              <a:rPr lang="en-US" sz="2000" b="1" dirty="0" smtClean="0">
                <a:latin typeface="Times New Roman" pitchFamily="18" charset="0"/>
                <a:cs typeface="Times New Roman" pitchFamily="18" charset="0"/>
              </a:rPr>
              <a:t>Gang of Four</a:t>
            </a:r>
          </a:p>
          <a:p>
            <a:r>
              <a:rPr lang="en-US" sz="2000" dirty="0" smtClean="0">
                <a:latin typeface="Times New Roman" pitchFamily="18" charset="0"/>
                <a:cs typeface="Times New Roman" pitchFamily="18" charset="0"/>
              </a:rPr>
              <a:t>Jiang Qing and four political allies who attempted to seize control of Communist government in China from the </a:t>
            </a:r>
            <a:r>
              <a:rPr lang="en-US" sz="2000" dirty="0" err="1" smtClean="0">
                <a:latin typeface="Times New Roman" pitchFamily="18" charset="0"/>
                <a:cs typeface="Times New Roman" pitchFamily="18" charset="0"/>
              </a:rPr>
              <a:t>pragamists</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Arrested and sentenced to life imprisonment in 1976 following Mao </a:t>
            </a:r>
            <a:r>
              <a:rPr lang="en-US" sz="2000" dirty="0" err="1" smtClean="0">
                <a:latin typeface="Times New Roman" pitchFamily="18" charset="0"/>
                <a:cs typeface="Times New Roman" pitchFamily="18" charset="0"/>
              </a:rPr>
              <a:t>Zedong’s</a:t>
            </a:r>
            <a:r>
              <a:rPr lang="en-US" sz="2000" dirty="0" smtClean="0">
                <a:latin typeface="Times New Roman" pitchFamily="18" charset="0"/>
                <a:cs typeface="Times New Roman" pitchFamily="18" charset="0"/>
              </a:rPr>
              <a:t> death</a:t>
            </a:r>
          </a:p>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792288" y="4800600"/>
            <a:ext cx="5486400" cy="914400"/>
          </a:xfrm>
        </p:spPr>
        <p:txBody>
          <a:bodyPr>
            <a:noAutofit/>
          </a:bodyPr>
          <a:lstStyle/>
          <a:p>
            <a:pPr algn="ctr"/>
            <a:r>
              <a:rPr lang="en-US" sz="4000" dirty="0" smtClean="0">
                <a:latin typeface="Times New Roman" pitchFamily="18" charset="0"/>
                <a:cs typeface="Times New Roman" pitchFamily="18" charset="0"/>
              </a:rPr>
              <a:t>Key People</a:t>
            </a:r>
            <a:endParaRPr lang="en-US" sz="4000" dirty="0">
              <a:latin typeface="Times New Roman" pitchFamily="18" charset="0"/>
              <a:cs typeface="Times New Roman" pitchFamily="18" charset="0"/>
            </a:endParaRPr>
          </a:p>
        </p:txBody>
      </p:sp>
      <p:pic>
        <p:nvPicPr>
          <p:cNvPr id="4" name="Picture 2" descr="http://www.thefamouspeople.com/profiles/images/sun-yat-sen.jpg"/>
          <p:cNvPicPr>
            <a:picLocks noGrp="1" noChangeAspect="1" noChangeArrowheads="1"/>
          </p:cNvPicPr>
          <p:nvPr>
            <p:ph type="pic" idx="1"/>
          </p:nvPr>
        </p:nvPicPr>
        <p:blipFill>
          <a:blip r:embed="rId3" cstate="print"/>
          <a:srcRect t="5000" b="5000"/>
          <a:stretch>
            <a:fillRect/>
          </a:stretch>
        </p:blipFill>
        <p:spPr bwMode="auto">
          <a:xfrm>
            <a:off x="1792288" y="612775"/>
            <a:ext cx="1941512" cy="2130425"/>
          </a:xfrm>
          <a:prstGeom prst="rect">
            <a:avLst/>
          </a:prstGeom>
          <a:noFill/>
        </p:spPr>
      </p:pic>
      <p:pic>
        <p:nvPicPr>
          <p:cNvPr id="5" name="Picture 4" descr="http://history.cultural-china.com/chinaWH/upload/upfiles_s/2010-01/27/li_dazhao__chinese_revolutionary_pioneer379400908c3997b711e4.jpg"/>
          <p:cNvPicPr>
            <a:picLocks noChangeAspect="1" noChangeArrowheads="1"/>
          </p:cNvPicPr>
          <p:nvPr/>
        </p:nvPicPr>
        <p:blipFill>
          <a:blip r:embed="rId4" cstate="print"/>
          <a:srcRect/>
          <a:stretch>
            <a:fillRect/>
          </a:stretch>
        </p:blipFill>
        <p:spPr bwMode="auto">
          <a:xfrm>
            <a:off x="5715000" y="609600"/>
            <a:ext cx="1905000" cy="2133600"/>
          </a:xfrm>
          <a:prstGeom prst="rect">
            <a:avLst/>
          </a:prstGeom>
          <a:noFill/>
        </p:spPr>
      </p:pic>
      <p:pic>
        <p:nvPicPr>
          <p:cNvPr id="6" name="Picture 6" descr="http://www.globalsecurity.org/military/world/china/images/mao-zedong-1.jpg"/>
          <p:cNvPicPr>
            <a:picLocks noChangeAspect="1" noChangeArrowheads="1"/>
          </p:cNvPicPr>
          <p:nvPr/>
        </p:nvPicPr>
        <p:blipFill>
          <a:blip r:embed="rId5" cstate="print"/>
          <a:srcRect/>
          <a:stretch>
            <a:fillRect/>
          </a:stretch>
        </p:blipFill>
        <p:spPr bwMode="auto">
          <a:xfrm>
            <a:off x="1752600" y="2895600"/>
            <a:ext cx="2743200" cy="2124075"/>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a:off x="3962400" y="609600"/>
            <a:ext cx="1447800" cy="2095500"/>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4724400" y="2895600"/>
            <a:ext cx="2743200" cy="211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714999"/>
          </a:xfrm>
        </p:spPr>
        <p:txBody>
          <a:bodyPr>
            <a:noAutofit/>
          </a:bodyPr>
          <a:lstStyle/>
          <a:p>
            <a:pPr>
              <a:buFont typeface="Wingdings" pitchFamily="2" charset="2"/>
              <a:buChar char="Ø"/>
            </a:pPr>
            <a:r>
              <a:rPr lang="en-US" sz="1050" b="1" dirty="0" smtClean="0">
                <a:latin typeface="Times New Roman" pitchFamily="18" charset="0"/>
                <a:cs typeface="Times New Roman" pitchFamily="18" charset="0"/>
              </a:rPr>
              <a:t>Sun Yat-sen </a:t>
            </a:r>
          </a:p>
          <a:p>
            <a:r>
              <a:rPr lang="en-US" sz="1050" dirty="0" smtClean="0">
                <a:latin typeface="Times New Roman" pitchFamily="18" charset="0"/>
                <a:cs typeface="Times New Roman" pitchFamily="18" charset="0"/>
              </a:rPr>
              <a:t>Head of Revolutionary Alliance, organization that led 1911 revolt against Qing dynasty in China</a:t>
            </a:r>
          </a:p>
          <a:p>
            <a:r>
              <a:rPr lang="en-US" sz="1050" dirty="0" smtClean="0">
                <a:latin typeface="Times New Roman" pitchFamily="18" charset="0"/>
                <a:cs typeface="Times New Roman" pitchFamily="18" charset="0"/>
              </a:rPr>
              <a:t>Briefly elected president in 1911, but yielded in favor of Yuan </a:t>
            </a:r>
            <a:r>
              <a:rPr lang="en-US" sz="1050" dirty="0" err="1" smtClean="0">
                <a:latin typeface="Times New Roman" pitchFamily="18" charset="0"/>
                <a:cs typeface="Times New Roman" pitchFamily="18" charset="0"/>
              </a:rPr>
              <a:t>Shikai</a:t>
            </a:r>
            <a:r>
              <a:rPr lang="en-US" sz="1050" dirty="0" smtClean="0">
                <a:latin typeface="Times New Roman" pitchFamily="18" charset="0"/>
                <a:cs typeface="Times New Roman" pitchFamily="18" charset="0"/>
              </a:rPr>
              <a:t> in 1912</a:t>
            </a:r>
          </a:p>
          <a:p>
            <a:r>
              <a:rPr lang="en-US" sz="1050" dirty="0" smtClean="0">
                <a:latin typeface="Times New Roman" pitchFamily="18" charset="0"/>
                <a:cs typeface="Times New Roman" pitchFamily="18" charset="0"/>
              </a:rPr>
              <a:t>Created Nationalist party of China (</a:t>
            </a:r>
            <a:r>
              <a:rPr lang="en-US" sz="1050" dirty="0" err="1" smtClean="0">
                <a:latin typeface="Times New Roman" pitchFamily="18" charset="0"/>
                <a:cs typeface="Times New Roman" pitchFamily="18" charset="0"/>
              </a:rPr>
              <a:t>Guomindang</a:t>
            </a:r>
            <a:r>
              <a:rPr lang="en-US" sz="1050" dirty="0" smtClean="0">
                <a:latin typeface="Times New Roman" pitchFamily="18" charset="0"/>
                <a:cs typeface="Times New Roman" pitchFamily="18" charset="0"/>
              </a:rPr>
              <a:t>) in 1919</a:t>
            </a:r>
          </a:p>
          <a:p>
            <a:r>
              <a:rPr lang="en-US" sz="1050" dirty="0" smtClean="0">
                <a:latin typeface="Times New Roman" pitchFamily="18" charset="0"/>
                <a:cs typeface="Times New Roman" pitchFamily="18" charset="0"/>
              </a:rPr>
              <a:t>Died in 1925</a:t>
            </a:r>
          </a:p>
          <a:p>
            <a:pPr>
              <a:buFont typeface="Wingdings" pitchFamily="2" charset="2"/>
              <a:buChar char="Ø"/>
            </a:pPr>
            <a:r>
              <a:rPr lang="en-US" sz="1050" b="1" dirty="0" smtClean="0">
                <a:latin typeface="Times New Roman" pitchFamily="18" charset="0"/>
                <a:cs typeface="Times New Roman" pitchFamily="18" charset="0"/>
              </a:rPr>
              <a:t>Yuan </a:t>
            </a:r>
            <a:r>
              <a:rPr lang="en-US" sz="1050" b="1" dirty="0" err="1" smtClean="0">
                <a:latin typeface="Times New Roman" pitchFamily="18" charset="0"/>
                <a:cs typeface="Times New Roman" pitchFamily="18" charset="0"/>
              </a:rPr>
              <a:t>Shikai</a:t>
            </a:r>
            <a:endParaRPr lang="en-US" sz="1050" b="1" dirty="0" smtClean="0">
              <a:latin typeface="Times New Roman" pitchFamily="18" charset="0"/>
              <a:cs typeface="Times New Roman" pitchFamily="18" charset="0"/>
            </a:endParaRPr>
          </a:p>
          <a:p>
            <a:r>
              <a:rPr lang="en-US" sz="1050" dirty="0" smtClean="0">
                <a:latin typeface="Times New Roman" pitchFamily="18" charset="0"/>
                <a:cs typeface="Times New Roman" pitchFamily="18" charset="0"/>
              </a:rPr>
              <a:t>Warlord in northern China after fall of Qing dynasty </a:t>
            </a:r>
          </a:p>
          <a:p>
            <a:r>
              <a:rPr lang="en-US" sz="1050" dirty="0" smtClean="0">
                <a:latin typeface="Times New Roman" pitchFamily="18" charset="0"/>
                <a:cs typeface="Times New Roman" pitchFamily="18" charset="0"/>
              </a:rPr>
              <a:t>Hoped to seize imperial throne</a:t>
            </a:r>
          </a:p>
          <a:p>
            <a:r>
              <a:rPr lang="en-US" sz="1050" dirty="0" smtClean="0">
                <a:latin typeface="Times New Roman" pitchFamily="18" charset="0"/>
                <a:cs typeface="Times New Roman" pitchFamily="18" charset="0"/>
              </a:rPr>
              <a:t>President of China after 1912</a:t>
            </a:r>
          </a:p>
          <a:p>
            <a:r>
              <a:rPr lang="en-US" sz="1050" dirty="0" smtClean="0">
                <a:latin typeface="Times New Roman" pitchFamily="18" charset="0"/>
                <a:cs typeface="Times New Roman" pitchFamily="18" charset="0"/>
              </a:rPr>
              <a:t>Resigned in the face of Japanese invasion in 1916</a:t>
            </a:r>
          </a:p>
          <a:p>
            <a:pPr>
              <a:buFont typeface="Wingdings" pitchFamily="2" charset="2"/>
              <a:buChar char="Ø"/>
            </a:pPr>
            <a:r>
              <a:rPr lang="en-US" sz="1050" b="1" dirty="0" smtClean="0">
                <a:latin typeface="Times New Roman" pitchFamily="18" charset="0"/>
                <a:cs typeface="Times New Roman" pitchFamily="18" charset="0"/>
              </a:rPr>
              <a:t>Li </a:t>
            </a:r>
            <a:r>
              <a:rPr lang="en-US" sz="1050" b="1" dirty="0" err="1" smtClean="0">
                <a:latin typeface="Times New Roman" pitchFamily="18" charset="0"/>
                <a:cs typeface="Times New Roman" pitchFamily="18" charset="0"/>
              </a:rPr>
              <a:t>Dazhao</a:t>
            </a:r>
            <a:endParaRPr lang="en-US" sz="1050" b="1" dirty="0" smtClean="0">
              <a:latin typeface="Times New Roman" pitchFamily="18" charset="0"/>
              <a:cs typeface="Times New Roman" pitchFamily="18" charset="0"/>
            </a:endParaRPr>
          </a:p>
          <a:p>
            <a:r>
              <a:rPr lang="en-US" sz="1050" dirty="0" smtClean="0">
                <a:latin typeface="Times New Roman" pitchFamily="18" charset="0"/>
                <a:cs typeface="Times New Roman" pitchFamily="18" charset="0"/>
              </a:rPr>
              <a:t>Chinese intellectual who gave serious attention to Marxist philosophy</a:t>
            </a:r>
          </a:p>
          <a:p>
            <a:r>
              <a:rPr lang="en-US" sz="1050" dirty="0" smtClean="0">
                <a:latin typeface="Times New Roman" pitchFamily="18" charset="0"/>
                <a:cs typeface="Times New Roman" pitchFamily="18" charset="0"/>
              </a:rPr>
              <a:t>Headed study circle at the University of Beijing</a:t>
            </a:r>
          </a:p>
          <a:p>
            <a:r>
              <a:rPr lang="en-US" sz="1050" dirty="0" smtClean="0">
                <a:latin typeface="Times New Roman" pitchFamily="18" charset="0"/>
                <a:cs typeface="Times New Roman" pitchFamily="18" charset="0"/>
              </a:rPr>
              <a:t>Saw peasants as vanguard of revolutionary communism in China</a:t>
            </a:r>
          </a:p>
          <a:p>
            <a:pPr>
              <a:buFont typeface="Wingdings" pitchFamily="2" charset="2"/>
              <a:buChar char="Ø"/>
            </a:pPr>
            <a:r>
              <a:rPr lang="en-US" sz="1050" b="1" dirty="0" smtClean="0">
                <a:latin typeface="Times New Roman" pitchFamily="18" charset="0"/>
                <a:cs typeface="Times New Roman" pitchFamily="18" charset="0"/>
              </a:rPr>
              <a:t>Mao Zedong </a:t>
            </a:r>
          </a:p>
          <a:p>
            <a:r>
              <a:rPr lang="en-US" sz="1050" dirty="0" smtClean="0">
                <a:latin typeface="Times New Roman" pitchFamily="18" charset="0"/>
                <a:cs typeface="Times New Roman" pitchFamily="18" charset="0"/>
              </a:rPr>
              <a:t>Communist leader in revolutionary China</a:t>
            </a:r>
          </a:p>
          <a:p>
            <a:r>
              <a:rPr lang="en-US" sz="1050" dirty="0" smtClean="0">
                <a:latin typeface="Times New Roman" pitchFamily="18" charset="0"/>
                <a:cs typeface="Times New Roman" pitchFamily="18" charset="0"/>
              </a:rPr>
              <a:t>Advocated rural reform and role of peasantry in Nationalist revolution</a:t>
            </a:r>
          </a:p>
          <a:p>
            <a:r>
              <a:rPr lang="en-US" sz="1050" dirty="0" smtClean="0">
                <a:latin typeface="Times New Roman" pitchFamily="18" charset="0"/>
                <a:cs typeface="Times New Roman" pitchFamily="18" charset="0"/>
              </a:rPr>
              <a:t>Influenced by Li </a:t>
            </a:r>
            <a:r>
              <a:rPr lang="en-US" sz="1050" dirty="0" err="1" smtClean="0">
                <a:latin typeface="Times New Roman" pitchFamily="18" charset="0"/>
                <a:cs typeface="Times New Roman" pitchFamily="18" charset="0"/>
              </a:rPr>
              <a:t>Dazhao</a:t>
            </a:r>
            <a:endParaRPr lang="en-US" sz="1050" dirty="0" smtClean="0">
              <a:latin typeface="Times New Roman" pitchFamily="18" charset="0"/>
              <a:cs typeface="Times New Roman" pitchFamily="18" charset="0"/>
            </a:endParaRPr>
          </a:p>
          <a:p>
            <a:r>
              <a:rPr lang="en-US" sz="1050" dirty="0" smtClean="0">
                <a:latin typeface="Times New Roman" pitchFamily="18" charset="0"/>
                <a:cs typeface="Times New Roman" pitchFamily="18" charset="0"/>
              </a:rPr>
              <a:t>Led Communist reaction against </a:t>
            </a:r>
            <a:r>
              <a:rPr lang="en-US" sz="1050" dirty="0" err="1" smtClean="0">
                <a:latin typeface="Times New Roman" pitchFamily="18" charset="0"/>
                <a:cs typeface="Times New Roman" pitchFamily="18" charset="0"/>
              </a:rPr>
              <a:t>Guomindang</a:t>
            </a:r>
            <a:r>
              <a:rPr lang="en-US" sz="1050" dirty="0" smtClean="0">
                <a:latin typeface="Times New Roman" pitchFamily="18" charset="0"/>
                <a:cs typeface="Times New Roman" pitchFamily="18" charset="0"/>
              </a:rPr>
              <a:t> purges in 1920s, culminating in Long March of 1934</a:t>
            </a:r>
          </a:p>
          <a:p>
            <a:r>
              <a:rPr lang="en-US" sz="1050" dirty="0" smtClean="0">
                <a:latin typeface="Times New Roman" pitchFamily="18" charset="0"/>
                <a:cs typeface="Times New Roman" pitchFamily="18" charset="0"/>
              </a:rPr>
              <a:t>Seized control of all mainland China by 1949</a:t>
            </a:r>
          </a:p>
          <a:p>
            <a:r>
              <a:rPr lang="en-US" sz="1050" dirty="0" smtClean="0">
                <a:latin typeface="Times New Roman" pitchFamily="18" charset="0"/>
                <a:cs typeface="Times New Roman" pitchFamily="18" charset="0"/>
              </a:rPr>
              <a:t>Initiated Great Leap Forward in 1958</a:t>
            </a:r>
          </a:p>
          <a:p>
            <a:pPr>
              <a:buFont typeface="Wingdings" pitchFamily="2" charset="2"/>
              <a:buChar char="Ø"/>
            </a:pPr>
            <a:r>
              <a:rPr lang="en-US" sz="1050" b="1" dirty="0" smtClean="0">
                <a:latin typeface="Times New Roman" pitchFamily="18" charset="0"/>
                <a:cs typeface="Times New Roman" pitchFamily="18" charset="0"/>
              </a:rPr>
              <a:t>Jiang Qing </a:t>
            </a:r>
          </a:p>
          <a:p>
            <a:r>
              <a:rPr lang="en-US" sz="1050" dirty="0" smtClean="0">
                <a:latin typeface="Times New Roman" pitchFamily="18" charset="0"/>
                <a:cs typeface="Times New Roman" pitchFamily="18" charset="0"/>
              </a:rPr>
              <a:t>Wife of Mao Zedong</a:t>
            </a:r>
          </a:p>
          <a:p>
            <a:r>
              <a:rPr lang="en-US" sz="1050" dirty="0" smtClean="0">
                <a:latin typeface="Times New Roman" pitchFamily="18" charset="0"/>
                <a:cs typeface="Times New Roman" pitchFamily="18" charset="0"/>
              </a:rPr>
              <a:t>One of Gang of Four</a:t>
            </a:r>
          </a:p>
          <a:p>
            <a:r>
              <a:rPr lang="en-US" sz="1050" dirty="0" smtClean="0">
                <a:latin typeface="Times New Roman" pitchFamily="18" charset="0"/>
                <a:cs typeface="Times New Roman" pitchFamily="18" charset="0"/>
              </a:rPr>
              <a:t>Opposed pragmatists and supported Cultural Revolution of 1965</a:t>
            </a:r>
          </a:p>
          <a:p>
            <a:r>
              <a:rPr lang="en-US" sz="1050" dirty="0" smtClean="0">
                <a:latin typeface="Times New Roman" pitchFamily="18" charset="0"/>
                <a:cs typeface="Times New Roman" pitchFamily="18" charset="0"/>
              </a:rPr>
              <a:t>Arrested and imprisoned for life in 1976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2288" y="4800600"/>
            <a:ext cx="5486400" cy="1143000"/>
          </a:xfrm>
        </p:spPr>
        <p:txBody>
          <a:bodyPr>
            <a:normAutofit/>
          </a:bodyPr>
          <a:lstStyle/>
          <a:p>
            <a:pPr algn="ctr"/>
            <a:r>
              <a:rPr lang="en-US" sz="4000" dirty="0" smtClean="0">
                <a:latin typeface="Times New Roman" pitchFamily="18" charset="0"/>
                <a:cs typeface="Times New Roman" pitchFamily="18" charset="0"/>
              </a:rPr>
              <a:t>Important Concepts</a:t>
            </a:r>
            <a:endParaRPr lang="en-US" sz="4000" dirty="0">
              <a:latin typeface="Times New Roman" pitchFamily="18" charset="0"/>
              <a:cs typeface="Times New Roman" pitchFamily="18" charset="0"/>
            </a:endParaRPr>
          </a:p>
        </p:txBody>
      </p:sp>
      <p:pic>
        <p:nvPicPr>
          <p:cNvPr id="3074" name="Picture 2"/>
          <p:cNvPicPr>
            <a:picLocks noGrp="1" noChangeAspect="1" noChangeArrowheads="1"/>
          </p:cNvPicPr>
          <p:nvPr>
            <p:ph type="pic" idx="1"/>
          </p:nvPr>
        </p:nvPicPr>
        <p:blipFill>
          <a:blip r:embed="rId3" cstate="print"/>
          <a:srcRect l="71" r="71"/>
          <a:stretch>
            <a:fillRect/>
          </a:stretch>
        </p:blipFill>
        <p:spPr bwMode="auto">
          <a:xfrm>
            <a:off x="1792288" y="612775"/>
            <a:ext cx="2017712" cy="213042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962400" y="609600"/>
            <a:ext cx="2057400" cy="21336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6096000" y="609600"/>
            <a:ext cx="1981200" cy="214312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1752600" y="2895600"/>
            <a:ext cx="3124200" cy="2133599"/>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5029200" y="2895600"/>
            <a:ext cx="3124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Autofit/>
          </a:bodyPr>
          <a:lstStyle/>
          <a:p>
            <a:pPr>
              <a:buFont typeface="Wingdings" pitchFamily="2" charset="2"/>
              <a:buChar char="Ø"/>
            </a:pPr>
            <a:r>
              <a:rPr lang="en-US" sz="1400" b="1" dirty="0" smtClean="0">
                <a:latin typeface="Times New Roman" pitchFamily="18" charset="0"/>
                <a:cs typeface="Times New Roman" pitchFamily="18" charset="0"/>
              </a:rPr>
              <a:t>Socialist Youth Corps</a:t>
            </a:r>
          </a:p>
          <a:p>
            <a:r>
              <a:rPr lang="en-US" sz="1400" dirty="0" smtClean="0">
                <a:latin typeface="Times New Roman" pitchFamily="18" charset="0"/>
                <a:cs typeface="Times New Roman" pitchFamily="18" charset="0"/>
              </a:rPr>
              <a:t>Formed in 1920 in China</a:t>
            </a:r>
          </a:p>
          <a:p>
            <a:r>
              <a:rPr lang="en-US" sz="1400" dirty="0" smtClean="0">
                <a:latin typeface="Times New Roman" pitchFamily="18" charset="0"/>
                <a:cs typeface="Times New Roman" pitchFamily="18" charset="0"/>
              </a:rPr>
              <a:t>Dedicated to recruiting urban working classes to the nationalist revolution in China</a:t>
            </a:r>
          </a:p>
          <a:p>
            <a:pPr>
              <a:buFont typeface="Wingdings" pitchFamily="2" charset="2"/>
              <a:buChar char="Ø"/>
            </a:pPr>
            <a:r>
              <a:rPr lang="en-US" sz="1400" b="1" dirty="0" err="1" smtClean="0">
                <a:latin typeface="Times New Roman" pitchFamily="18" charset="0"/>
                <a:cs typeface="Times New Roman" pitchFamily="18" charset="0"/>
              </a:rPr>
              <a:t>Guomindang</a:t>
            </a:r>
            <a:endParaRPr lang="en-US" sz="1400" b="1"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Chinese Nationalist party founded by Sun Yat-sen in 1919 </a:t>
            </a:r>
          </a:p>
          <a:p>
            <a:r>
              <a:rPr lang="en-US" sz="1400" dirty="0" smtClean="0">
                <a:latin typeface="Times New Roman" pitchFamily="18" charset="0"/>
                <a:cs typeface="Times New Roman" pitchFamily="18" charset="0"/>
              </a:rPr>
              <a:t>Drew support from local warlords and Chinese criminal underworld </a:t>
            </a:r>
          </a:p>
          <a:p>
            <a:r>
              <a:rPr lang="en-US" sz="1400" dirty="0" smtClean="0">
                <a:latin typeface="Times New Roman" pitchFamily="18" charset="0"/>
                <a:cs typeface="Times New Roman" pitchFamily="18" charset="0"/>
              </a:rPr>
              <a:t>Initially forged alliance with Communists in 1924</a:t>
            </a:r>
          </a:p>
          <a:p>
            <a:r>
              <a:rPr lang="en-US" sz="1400" dirty="0" smtClean="0">
                <a:latin typeface="Times New Roman" pitchFamily="18" charset="0"/>
                <a:cs typeface="Times New Roman" pitchFamily="18" charset="0"/>
              </a:rPr>
              <a:t>Dominated by Chiang Kai-shek after 1925</a:t>
            </a:r>
          </a:p>
          <a:p>
            <a:pPr>
              <a:buFont typeface="Wingdings" pitchFamily="2" charset="2"/>
              <a:buChar char="Ø"/>
            </a:pPr>
            <a:r>
              <a:rPr lang="en-US" sz="1400" b="1" dirty="0" smtClean="0">
                <a:latin typeface="Times New Roman" pitchFamily="18" charset="0"/>
                <a:cs typeface="Times New Roman" pitchFamily="18" charset="0"/>
              </a:rPr>
              <a:t>Whampoa Military Academy</a:t>
            </a:r>
          </a:p>
          <a:p>
            <a:r>
              <a:rPr lang="en-US" sz="1400" dirty="0">
                <a:latin typeface="Times New Roman" pitchFamily="18" charset="0"/>
                <a:cs typeface="Times New Roman" pitchFamily="18" charset="0"/>
              </a:rPr>
              <a:t>F</a:t>
            </a:r>
            <a:r>
              <a:rPr lang="en-US" sz="1400" dirty="0" smtClean="0">
                <a:latin typeface="Times New Roman" pitchFamily="18" charset="0"/>
                <a:cs typeface="Times New Roman" pitchFamily="18" charset="0"/>
              </a:rPr>
              <a:t>ounded in 1924</a:t>
            </a:r>
          </a:p>
          <a:p>
            <a:r>
              <a:rPr lang="en-US" sz="1400" dirty="0" smtClean="0">
                <a:latin typeface="Times New Roman" pitchFamily="18" charset="0"/>
                <a:cs typeface="Times New Roman" pitchFamily="18" charset="0"/>
              </a:rPr>
              <a:t>Military wing of the </a:t>
            </a:r>
            <a:r>
              <a:rPr lang="en-US" sz="1400" dirty="0" err="1" smtClean="0">
                <a:latin typeface="Times New Roman" pitchFamily="18" charset="0"/>
                <a:cs typeface="Times New Roman" pitchFamily="18" charset="0"/>
              </a:rPr>
              <a:t>Guomindang</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First head of the academy was Chiang Kai-shek</a:t>
            </a:r>
          </a:p>
          <a:p>
            <a:pPr>
              <a:buFont typeface="Wingdings" pitchFamily="2" charset="2"/>
              <a:buChar char="Ø"/>
            </a:pPr>
            <a:r>
              <a:rPr lang="en-US" sz="1400" b="1" dirty="0" smtClean="0">
                <a:latin typeface="Times New Roman" pitchFamily="18" charset="0"/>
                <a:cs typeface="Times New Roman" pitchFamily="18" charset="0"/>
              </a:rPr>
              <a:t>People’s Republic of China </a:t>
            </a:r>
          </a:p>
          <a:p>
            <a:r>
              <a:rPr lang="en-US" sz="1400" dirty="0" smtClean="0">
                <a:latin typeface="Times New Roman" pitchFamily="18" charset="0"/>
                <a:cs typeface="Times New Roman" pitchFamily="18" charset="0"/>
              </a:rPr>
              <a:t>Communist government of mainland China</a:t>
            </a:r>
          </a:p>
          <a:p>
            <a:r>
              <a:rPr lang="en-US" sz="1400" dirty="0" smtClean="0">
                <a:latin typeface="Times New Roman" pitchFamily="18" charset="0"/>
                <a:cs typeface="Times New Roman" pitchFamily="18" charset="0"/>
              </a:rPr>
              <a:t>Proclaimed in 1949 following military success of Mao Zedong over forces of Chiang Kai-shek and the </a:t>
            </a:r>
            <a:r>
              <a:rPr lang="en-US" sz="1400" dirty="0" err="1" smtClean="0">
                <a:latin typeface="Times New Roman" pitchFamily="18" charset="0"/>
                <a:cs typeface="Times New Roman" pitchFamily="18" charset="0"/>
              </a:rPr>
              <a:t>Guomindang</a:t>
            </a:r>
            <a:endParaRPr lang="en-US" sz="1400" dirty="0" smtClean="0">
              <a:latin typeface="Times New Roman" pitchFamily="18" charset="0"/>
              <a:cs typeface="Times New Roman" pitchFamily="18" charset="0"/>
            </a:endParaRPr>
          </a:p>
          <a:p>
            <a:pPr>
              <a:buFont typeface="Wingdings" pitchFamily="2" charset="2"/>
              <a:buChar char="Ø"/>
            </a:pPr>
            <a:r>
              <a:rPr lang="en-US" sz="1400" b="1" dirty="0" smtClean="0">
                <a:latin typeface="Times New Roman" pitchFamily="18" charset="0"/>
                <a:cs typeface="Times New Roman" pitchFamily="18" charset="0"/>
              </a:rPr>
              <a:t>Great Leap Forward</a:t>
            </a:r>
          </a:p>
          <a:p>
            <a:r>
              <a:rPr lang="en-US" sz="1400" dirty="0" smtClean="0">
                <a:latin typeface="Times New Roman" pitchFamily="18" charset="0"/>
                <a:cs typeface="Times New Roman" pitchFamily="18" charset="0"/>
              </a:rPr>
              <a:t>Economic policy of Mao Zedong introduced in 1958</a:t>
            </a:r>
          </a:p>
          <a:p>
            <a:r>
              <a:rPr lang="en-US" sz="1400" dirty="0" smtClean="0">
                <a:latin typeface="Times New Roman" pitchFamily="18" charset="0"/>
                <a:cs typeface="Times New Roman" pitchFamily="18" charset="0"/>
              </a:rPr>
              <a:t>Proposed industrialization of small-scale projects integrated into peasant communes</a:t>
            </a:r>
          </a:p>
          <a:p>
            <a:r>
              <a:rPr lang="en-US" sz="1400" dirty="0" smtClean="0">
                <a:latin typeface="Times New Roman" pitchFamily="18" charset="0"/>
                <a:cs typeface="Times New Roman" pitchFamily="18" charset="0"/>
              </a:rPr>
              <a:t>Led to economic disaster</a:t>
            </a:r>
          </a:p>
          <a:p>
            <a:r>
              <a:rPr lang="en-US" sz="1400" dirty="0" smtClean="0">
                <a:latin typeface="Times New Roman" pitchFamily="18" charset="0"/>
                <a:cs typeface="Times New Roman" pitchFamily="18" charset="0"/>
              </a:rPr>
              <a:t>Ended in 1960</a:t>
            </a:r>
          </a:p>
          <a:p>
            <a:pPr>
              <a:buNone/>
            </a:pPr>
            <a:endParaRPr lang="en-US"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5 AP Themes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a:buFont typeface="+mj-lt"/>
              <a:buAutoNum type="arabicPeriod"/>
            </a:pPr>
            <a:r>
              <a:rPr lang="en-US" dirty="0" smtClean="0">
                <a:latin typeface="Times New Roman" pitchFamily="18" charset="0"/>
                <a:cs typeface="Times New Roman" pitchFamily="18" charset="0"/>
              </a:rPr>
              <a:t>Interaction</a:t>
            </a:r>
          </a:p>
          <a:p>
            <a:pPr>
              <a:buFont typeface="+mj-lt"/>
              <a:buAutoNum type="arabicPeriod"/>
            </a:pPr>
            <a:r>
              <a:rPr lang="en-US" dirty="0" smtClean="0">
                <a:latin typeface="Times New Roman" pitchFamily="18" charset="0"/>
                <a:cs typeface="Times New Roman" pitchFamily="18" charset="0"/>
              </a:rPr>
              <a:t>Change and Continuity (Staying the Same)</a:t>
            </a:r>
          </a:p>
          <a:p>
            <a:pPr>
              <a:buFont typeface="+mj-lt"/>
              <a:buAutoNum type="arabicPeriod"/>
            </a:pPr>
            <a:r>
              <a:rPr lang="en-US" dirty="0" smtClean="0">
                <a:latin typeface="Times New Roman" pitchFamily="18" charset="0"/>
                <a:cs typeface="Times New Roman" pitchFamily="18" charset="0"/>
              </a:rPr>
              <a:t>Technology and Demography (Population)</a:t>
            </a:r>
          </a:p>
          <a:p>
            <a:pPr>
              <a:buFont typeface="+mj-lt"/>
              <a:buAutoNum type="arabicPeriod"/>
            </a:pPr>
            <a:r>
              <a:rPr lang="en-US" dirty="0" smtClean="0">
                <a:latin typeface="Times New Roman" pitchFamily="18" charset="0"/>
                <a:cs typeface="Times New Roman" pitchFamily="18" charset="0"/>
              </a:rPr>
              <a:t>Social Structures and Gender Structure</a:t>
            </a:r>
          </a:p>
          <a:p>
            <a:pPr>
              <a:buFont typeface="+mj-lt"/>
              <a:buAutoNum type="arabicPeriod"/>
            </a:pPr>
            <a:r>
              <a:rPr lang="en-US" dirty="0" smtClean="0">
                <a:latin typeface="Times New Roman" pitchFamily="18" charset="0"/>
                <a:cs typeface="Times New Roman" pitchFamily="18" charset="0"/>
              </a:rPr>
              <a:t>Changes in Functions and Structures of State</a:t>
            </a:r>
          </a:p>
          <a:p>
            <a:pP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800600"/>
            <a:ext cx="5486400" cy="1143000"/>
          </a:xfrm>
        </p:spPr>
        <p:txBody>
          <a:bodyPr>
            <a:normAutofit/>
          </a:bodyPr>
          <a:lstStyle/>
          <a:p>
            <a:pPr algn="ctr"/>
            <a:r>
              <a:rPr lang="en-US" sz="4000" dirty="0" smtClean="0">
                <a:latin typeface="Times New Roman" pitchFamily="18" charset="0"/>
                <a:cs typeface="Times New Roman" pitchFamily="18" charset="0"/>
              </a:rPr>
              <a:t>Interaction</a:t>
            </a:r>
            <a:endParaRPr lang="en-US" sz="40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3657600" y="304800"/>
            <a:ext cx="4457700" cy="24384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838200" y="2819400"/>
            <a:ext cx="4343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388</TotalTime>
  <Words>1216</Words>
  <Application>Microsoft Office PowerPoint</Application>
  <PresentationFormat>On-screen Show (4:3)</PresentationFormat>
  <Paragraphs>137</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Equity</vt:lpstr>
      <vt:lpstr>Chapter 35 War and Revolution in China and Vietnam</vt:lpstr>
      <vt:lpstr>Main Events</vt:lpstr>
      <vt:lpstr>Slide 3</vt:lpstr>
      <vt:lpstr>Key People</vt:lpstr>
      <vt:lpstr>Slide 5</vt:lpstr>
      <vt:lpstr>Important Concepts</vt:lpstr>
      <vt:lpstr>Slide 7</vt:lpstr>
      <vt:lpstr>5 AP Themes</vt:lpstr>
      <vt:lpstr>Interaction</vt:lpstr>
      <vt:lpstr>Slide 10</vt:lpstr>
      <vt:lpstr>Change and Continuity (Staying the Same)</vt:lpstr>
      <vt:lpstr>Slide 12</vt:lpstr>
      <vt:lpstr>Technology and Demography (Population)</vt:lpstr>
      <vt:lpstr>Slide 14</vt:lpstr>
      <vt:lpstr>Social Structure and Gender Structure</vt:lpstr>
      <vt:lpstr>Slide 16</vt:lpstr>
      <vt:lpstr>Changes in Functions and Structures of State</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6- Chapter 35</dc:title>
  <dc:creator>uto</dc:creator>
  <cp:lastModifiedBy>uto</cp:lastModifiedBy>
  <cp:revision>35</cp:revision>
  <dcterms:created xsi:type="dcterms:W3CDTF">2011-04-15T00:48:26Z</dcterms:created>
  <dcterms:modified xsi:type="dcterms:W3CDTF">2011-04-15T13:12:18Z</dcterms:modified>
</cp:coreProperties>
</file>