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2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73" r:id="rId10"/>
    <p:sldId id="275" r:id="rId11"/>
    <p:sldId id="274" r:id="rId12"/>
    <p:sldId id="265" r:id="rId13"/>
    <p:sldId id="264" r:id="rId14"/>
    <p:sldId id="266" r:id="rId15"/>
    <p:sldId id="267" r:id="rId16"/>
    <p:sldId id="271" r:id="rId17"/>
    <p:sldId id="268" r:id="rId18"/>
    <p:sldId id="269" r:id="rId19"/>
    <p:sldId id="270" r:id="rId20"/>
    <p:sldId id="27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66"/>
    <a:srgbClr val="660066"/>
    <a:srgbClr val="00CC00"/>
    <a:srgbClr val="FF6600"/>
    <a:srgbClr val="99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4728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90FC3-140D-4216-ACB1-BF0D328A8FEF}" type="datetimeFigureOut">
              <a:rPr lang="en-US" smtClean="0"/>
              <a:t>11/9/2010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B052-E383-42B8-AC7A-BAEE7C2365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stopped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2B052-E383-42B8-AC7A-BAEE7C236585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E9665F-3B45-4A3D-8E4C-DCE8408202A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813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813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16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AEE0D-4361-4750-B2DE-C012446A89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E125-0B71-4ADA-A0C7-56AA5ED57A7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37071-AF80-4A67-BF62-7D021BB01E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35743-253F-4764-A791-689E495519E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07D5F-0295-457A-AA29-41EF4AB727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4382-C080-4389-829B-19CC29BCDB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8320-2D7B-442C-AA8A-7F0725CAD5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3B7F1-C1E1-4D89-BF5A-7198516026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9534D-A832-4271-8197-D7B76F2CB6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84453-B996-47B1-9F47-477B439FEE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CD53E13-457F-4756-AB33-4C9C4AB2B3D0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711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4711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2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4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/>
              <a:t>Feudalism, Manorialism, and the Growth of European Kingdoms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 9-2 and 9-3, Ch 10-1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First English Parliament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13</a:t>
            </a:r>
            <a:r>
              <a:rPr lang="en-US" baseline="30000"/>
              <a:t>th</a:t>
            </a:r>
            <a:r>
              <a:rPr lang="en-US"/>
              <a:t> century C.E.</a:t>
            </a:r>
          </a:p>
          <a:p>
            <a:r>
              <a:rPr lang="en-US"/>
              <a:t>Parliament – legislative body</a:t>
            </a:r>
          </a:p>
          <a:p>
            <a:pPr lvl="1"/>
            <a:r>
              <a:rPr lang="en-US"/>
              <a:t>Like our Congress (House and Senate)</a:t>
            </a:r>
          </a:p>
          <a:p>
            <a:pPr lvl="1"/>
            <a:r>
              <a:rPr lang="en-US"/>
              <a:t>Representatives from counties and towns, nobles, and bishops across England</a:t>
            </a:r>
          </a:p>
          <a:p>
            <a:pPr lvl="1"/>
            <a:r>
              <a:rPr lang="en-US"/>
              <a:t>Parliament could grant taxes and pass laws</a:t>
            </a:r>
          </a:p>
          <a:p>
            <a:pPr lvl="1"/>
            <a:r>
              <a:rPr lang="en-US"/>
              <a:t>Important for growth of representative govt.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84238"/>
          </a:xfrm>
        </p:spPr>
        <p:txBody>
          <a:bodyPr/>
          <a:lstStyle/>
          <a:p>
            <a:r>
              <a:rPr lang="en-US"/>
              <a:t>Women in Middle Ages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/>
              <a:t>Aristocrats</a:t>
            </a:r>
          </a:p>
          <a:p>
            <a:pPr lvl="1"/>
            <a:r>
              <a:rPr lang="en-US"/>
              <a:t>Mostly under control of men (fathers, then husbands)</a:t>
            </a:r>
          </a:p>
          <a:p>
            <a:pPr lvl="1"/>
            <a:r>
              <a:rPr lang="en-US"/>
              <a:t>Lady managed estate while lord was at war</a:t>
            </a:r>
          </a:p>
          <a:p>
            <a:pPr lvl="2"/>
            <a:r>
              <a:rPr lang="en-US"/>
              <a:t>Overseeing people, money, and supplies</a:t>
            </a:r>
          </a:p>
          <a:p>
            <a:r>
              <a:rPr lang="en-US"/>
              <a:t>Peasants</a:t>
            </a:r>
          </a:p>
          <a:p>
            <a:pPr lvl="1"/>
            <a:r>
              <a:rPr lang="en-US"/>
              <a:t>Expected to work in fields</a:t>
            </a:r>
          </a:p>
          <a:p>
            <a:pPr lvl="1"/>
            <a:r>
              <a:rPr lang="en-US"/>
              <a:t>Also expected to have kids</a:t>
            </a:r>
          </a:p>
          <a:p>
            <a:pPr lvl="1"/>
            <a:r>
              <a:rPr lang="en-US"/>
              <a:t>Depending on how well they run a household, the wife might determine whether the family survived or starved during hard times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84238"/>
          </a:xfrm>
        </p:spPr>
        <p:txBody>
          <a:bodyPr/>
          <a:lstStyle/>
          <a:p>
            <a:r>
              <a:rPr lang="en-US"/>
              <a:t>The Manorial System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Manor</a:t>
            </a:r>
          </a:p>
          <a:p>
            <a:pPr lvl="1">
              <a:lnSpc>
                <a:spcPct val="90000"/>
              </a:lnSpc>
            </a:pPr>
            <a:r>
              <a:rPr lang="en-US"/>
              <a:t>agricultural estates run by a lord and worked by peasants</a:t>
            </a:r>
          </a:p>
          <a:p>
            <a:pPr lvl="1">
              <a:lnSpc>
                <a:spcPct val="90000"/>
              </a:lnSpc>
            </a:pPr>
            <a:r>
              <a:rPr lang="en-US"/>
              <a:t>Located on fiefs given to a vassal</a:t>
            </a:r>
          </a:p>
          <a:p>
            <a:pPr lvl="1">
              <a:lnSpc>
                <a:spcPct val="90000"/>
              </a:lnSpc>
            </a:pPr>
            <a:r>
              <a:rPr lang="en-US"/>
              <a:t>Most peasants on manor were </a:t>
            </a:r>
            <a:r>
              <a:rPr lang="en-US">
                <a:solidFill>
                  <a:srgbClr val="0000FF"/>
                </a:solidFill>
              </a:rPr>
              <a:t>serfs</a:t>
            </a:r>
            <a:r>
              <a:rPr lang="en-US"/>
              <a:t> (peasants legally bound to land)</a:t>
            </a:r>
          </a:p>
          <a:p>
            <a:pPr lvl="2">
              <a:lnSpc>
                <a:spcPct val="90000"/>
              </a:lnSpc>
            </a:pPr>
            <a:r>
              <a:rPr lang="en-US"/>
              <a:t>Not slaves, but lords had many legal rights over their serfs</a:t>
            </a:r>
          </a:p>
          <a:p>
            <a:pPr lvl="3">
              <a:lnSpc>
                <a:spcPct val="90000"/>
              </a:lnSpc>
            </a:pPr>
            <a:r>
              <a:rPr lang="en-US"/>
              <a:t>Could not leave the manor</a:t>
            </a:r>
          </a:p>
          <a:p>
            <a:pPr lvl="3">
              <a:lnSpc>
                <a:spcPct val="90000"/>
              </a:lnSpc>
            </a:pPr>
            <a:r>
              <a:rPr lang="en-US"/>
              <a:t>Could not marry outside the manor without the lord’s permission</a:t>
            </a:r>
          </a:p>
          <a:p>
            <a:pPr lvl="3">
              <a:lnSpc>
                <a:spcPct val="90000"/>
              </a:lnSpc>
            </a:pPr>
            <a:r>
              <a:rPr lang="en-US"/>
              <a:t>Paid rents for use of manor land and buildings</a:t>
            </a:r>
          </a:p>
          <a:p>
            <a:pPr lvl="3">
              <a:lnSpc>
                <a:spcPct val="90000"/>
              </a:lnSpc>
            </a:pPr>
            <a:r>
              <a:rPr lang="en-US"/>
              <a:t>Worked 3 days a week for the lord of the manor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Manor Simulation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Hand each student a skittles bag</a:t>
            </a:r>
          </a:p>
          <a:p>
            <a:pPr>
              <a:lnSpc>
                <a:spcPct val="90000"/>
              </a:lnSpc>
            </a:pPr>
            <a:r>
              <a:rPr lang="en-US" sz="2800"/>
              <a:t>Students are not to eat skittles until instructed to do so</a:t>
            </a:r>
          </a:p>
          <a:p>
            <a:pPr>
              <a:lnSpc>
                <a:spcPct val="90000"/>
              </a:lnSpc>
            </a:pPr>
            <a:r>
              <a:rPr lang="en-US" sz="2800"/>
              <a:t>Students should open bag so that all skittles are visible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 are a serf in Medieval England…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 a serf, you have been raising crops (skittles) on your portion of the manor.  Now that you’ve finished the harvest, you have the goods necessary to pay your rents.  </a:t>
            </a:r>
          </a:p>
          <a:p>
            <a:pPr>
              <a:lnSpc>
                <a:spcPct val="90000"/>
              </a:lnSpc>
            </a:pPr>
            <a:r>
              <a:rPr lang="en-US"/>
              <a:t>Set aside the appropriate amount of skittles to pay the rents and fees that serfs would face yearly on the manor.</a:t>
            </a:r>
          </a:p>
          <a:p>
            <a:pPr>
              <a:lnSpc>
                <a:spcPct val="90000"/>
              </a:lnSpc>
            </a:pPr>
            <a:r>
              <a:rPr lang="en-US"/>
              <a:t>Remember, serfs could not leave the manor, but they still had to pay fees to live on the manor.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Summer Harvest rent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addition to the three days a week you spend working on the lord’s land, you have been raising grains and vegetables on your plot.</a:t>
            </a:r>
          </a:p>
          <a:p>
            <a:r>
              <a:rPr lang="en-US"/>
              <a:t>Serfs pay rent by giving the lords a share of every product they raised.</a:t>
            </a:r>
          </a:p>
          <a:p>
            <a:r>
              <a:rPr lang="en-US"/>
              <a:t>Set aside 3 skittles for the lord’s portion of wheat, peas, and flax that you raised on your plot.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Mill and Oven rents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would like to make bread from your newly harvested grain (bread was main part of a peasant’s diet).</a:t>
            </a:r>
          </a:p>
          <a:p>
            <a:pPr>
              <a:lnSpc>
                <a:spcPct val="90000"/>
              </a:lnSpc>
            </a:pPr>
            <a:r>
              <a:rPr lang="en-US"/>
              <a:t>You need to use the manor’s mill to grind your grain into flour to bake.</a:t>
            </a:r>
          </a:p>
          <a:p>
            <a:pPr>
              <a:lnSpc>
                <a:spcPct val="90000"/>
              </a:lnSpc>
            </a:pPr>
            <a:r>
              <a:rPr lang="en-US"/>
              <a:t>Once you have your flour, you can make dough, but need an oven to bake your bread.</a:t>
            </a:r>
          </a:p>
          <a:p>
            <a:pPr>
              <a:lnSpc>
                <a:spcPct val="90000"/>
              </a:lnSpc>
            </a:pPr>
            <a:r>
              <a:rPr lang="en-US"/>
              <a:t>Set aside 2 skittles for payment—one for using the mill and one for using the ovens.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Commons rent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have also been raising several sheep on the common pasturelands.</a:t>
            </a:r>
          </a:p>
          <a:p>
            <a:r>
              <a:rPr lang="en-US"/>
              <a:t>You also fish in the river, and sometimes hunt in the lord’s woods.</a:t>
            </a:r>
          </a:p>
          <a:p>
            <a:r>
              <a:rPr lang="en-US"/>
              <a:t>Serfs paid for use of common lands on the estates</a:t>
            </a:r>
          </a:p>
          <a:p>
            <a:r>
              <a:rPr lang="en-US"/>
              <a:t>Set aside 2 skittles for use of the commons.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Church tax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go to church on Sunday, just like everyone else on the manor.</a:t>
            </a:r>
          </a:p>
          <a:p>
            <a:r>
              <a:rPr lang="en-US"/>
              <a:t>Christians were supposed to pay a tithe (10% of their produce) to their church.</a:t>
            </a:r>
          </a:p>
          <a:p>
            <a:r>
              <a:rPr lang="en-US"/>
              <a:t>Set aside 4 skittles for the church.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Wedding tax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You’ve decided to get married.  You have permission from your lord to do so.</a:t>
            </a:r>
          </a:p>
          <a:p>
            <a:r>
              <a:rPr lang="en-US"/>
              <a:t>Set aside 2 skittles as payment for the marriage fee.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Weak Western Europe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After Charlemagne’s death, his kingdom is broken into three parts</a:t>
            </a:r>
          </a:p>
          <a:p>
            <a:pPr>
              <a:lnSpc>
                <a:spcPct val="90000"/>
              </a:lnSpc>
            </a:pPr>
            <a:r>
              <a:rPr lang="en-US"/>
              <a:t>Ninth and tenth centuries, invasions by:</a:t>
            </a:r>
          </a:p>
          <a:p>
            <a:pPr lvl="1">
              <a:lnSpc>
                <a:spcPct val="90000"/>
              </a:lnSpc>
            </a:pPr>
            <a:r>
              <a:rPr lang="en-US"/>
              <a:t>Muslims (France and Italy)</a:t>
            </a:r>
          </a:p>
          <a:p>
            <a:pPr lvl="1">
              <a:lnSpc>
                <a:spcPct val="90000"/>
              </a:lnSpc>
            </a:pPr>
            <a:r>
              <a:rPr lang="en-US"/>
              <a:t>Magyars (Hungary)</a:t>
            </a:r>
          </a:p>
          <a:p>
            <a:pPr lvl="1">
              <a:lnSpc>
                <a:spcPct val="90000"/>
              </a:lnSpc>
            </a:pPr>
            <a:r>
              <a:rPr lang="en-US"/>
              <a:t>Vikings (Western Europe, Turkey, Ukraine)</a:t>
            </a:r>
          </a:p>
          <a:p>
            <a:pPr>
              <a:lnSpc>
                <a:spcPct val="90000"/>
              </a:lnSpc>
            </a:pPr>
            <a:r>
              <a:rPr lang="en-US"/>
              <a:t>Because of these threats, rulers in Europe found it difficult to protect their subjects using a centralized govt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Medieval Lives chunk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Using your notes on Feudalism and Manorialism, you will write a two-chunk response on what life was like in the Middle Ages, depending on your social class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Feudalism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Substitute for central govt</a:t>
            </a:r>
          </a:p>
          <a:p>
            <a:pPr lvl="1"/>
            <a:r>
              <a:rPr lang="en-US"/>
              <a:t>Powerful lord could protect subjects in his area</a:t>
            </a:r>
          </a:p>
          <a:p>
            <a:r>
              <a:rPr lang="en-US"/>
              <a:t>Political and social system </a:t>
            </a:r>
          </a:p>
          <a:p>
            <a:r>
              <a:rPr lang="en-US"/>
              <a:t>Nobles offer protection and land in return for service</a:t>
            </a:r>
          </a:p>
          <a:p>
            <a:r>
              <a:rPr lang="en-US"/>
              <a:t>Vassalage:</a:t>
            </a:r>
          </a:p>
          <a:p>
            <a:pPr lvl="1"/>
            <a:r>
              <a:rPr lang="en-US"/>
              <a:t>A man who fought for his lord is known as a </a:t>
            </a:r>
            <a:r>
              <a:rPr lang="en-US">
                <a:solidFill>
                  <a:srgbClr val="0000FF"/>
                </a:solidFill>
              </a:rPr>
              <a:t>vassal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Feudal Relationship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400"/>
              <a:t>Lord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9900"/>
                </a:solidFill>
              </a:rPr>
              <a:t>Protection					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9900"/>
                </a:solidFill>
              </a:rPr>
              <a:t>Land					</a:t>
            </a:r>
          </a:p>
          <a:p>
            <a:pPr algn="ctr">
              <a:buFont typeface="Wingdings" pitchFamily="2" charset="2"/>
              <a:buNone/>
            </a:pPr>
            <a:r>
              <a:rPr lang="en-US" sz="3900">
                <a:solidFill>
                  <a:srgbClr val="009900"/>
                </a:solidFill>
                <a:sym typeface="Wingdings" pitchFamily="2" charset="2"/>
              </a:rPr>
              <a:t>	</a:t>
            </a:r>
            <a:r>
              <a:rPr lang="en-US" sz="3900">
                <a:sym typeface="Wingdings" pitchFamily="2" charset="2"/>
              </a:rPr>
              <a:t>		</a:t>
            </a:r>
            <a:r>
              <a:rPr lang="en-US" sz="3900">
                <a:solidFill>
                  <a:srgbClr val="000066"/>
                </a:solidFill>
                <a:sym typeface="Wingdings" pitchFamily="2" charset="2"/>
              </a:rPr>
              <a:t>	</a:t>
            </a:r>
            <a:endParaRPr lang="en-US" sz="3900">
              <a:solidFill>
                <a:srgbClr val="00006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</a:rPr>
              <a:t>					military</a:t>
            </a:r>
            <a:endParaRPr lang="en-US">
              <a:solidFill>
                <a:srgbClr val="000066"/>
              </a:solidFill>
              <a:sym typeface="Wingdings" pitchFamily="2" charset="2"/>
            </a:endParaRPr>
          </a:p>
          <a:p>
            <a:pPr algn="ctr">
              <a:buFont typeface="Wingdings" pitchFamily="2" charset="2"/>
              <a:buNone/>
            </a:pPr>
            <a:r>
              <a:rPr lang="en-US">
                <a:solidFill>
                  <a:srgbClr val="000066"/>
                </a:solidFill>
                <a:sym typeface="Wingdings" pitchFamily="2" charset="2"/>
              </a:rPr>
              <a:t>					   </a:t>
            </a:r>
            <a:r>
              <a:rPr lang="en-US">
                <a:solidFill>
                  <a:srgbClr val="000066"/>
                </a:solidFill>
              </a:rPr>
              <a:t>service	</a:t>
            </a:r>
          </a:p>
          <a:p>
            <a:pPr algn="ctr">
              <a:buFont typeface="Wingdings" pitchFamily="2" charset="2"/>
              <a:buNone/>
            </a:pPr>
            <a:r>
              <a:rPr lang="en-US" sz="3400"/>
              <a:t>Vassal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960438"/>
          </a:xfrm>
        </p:spPr>
        <p:txBody>
          <a:bodyPr/>
          <a:lstStyle/>
          <a:p>
            <a:r>
              <a:rPr lang="en-US"/>
              <a:t>Knights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Foot soldiers evolve into knights</a:t>
            </a:r>
          </a:p>
          <a:p>
            <a:pPr>
              <a:lnSpc>
                <a:spcPct val="90000"/>
              </a:lnSpc>
            </a:pPr>
            <a:r>
              <a:rPr lang="en-US"/>
              <a:t>Knights were…</a:t>
            </a:r>
          </a:p>
          <a:p>
            <a:pPr lvl="1">
              <a:lnSpc>
                <a:spcPct val="90000"/>
              </a:lnSpc>
            </a:pPr>
            <a:r>
              <a:rPr lang="en-US"/>
              <a:t>Mounted on horseback</a:t>
            </a:r>
          </a:p>
          <a:p>
            <a:pPr lvl="1">
              <a:lnSpc>
                <a:spcPct val="90000"/>
              </a:lnSpc>
            </a:pPr>
            <a:r>
              <a:rPr lang="en-US"/>
              <a:t>Armored</a:t>
            </a:r>
          </a:p>
          <a:p>
            <a:pPr lvl="1">
              <a:lnSpc>
                <a:spcPct val="90000"/>
              </a:lnSpc>
            </a:pPr>
            <a:r>
              <a:rPr lang="en-US"/>
              <a:t>Members of the aristocracy &amp; held social prestige</a:t>
            </a:r>
          </a:p>
          <a:p>
            <a:pPr lvl="1">
              <a:lnSpc>
                <a:spcPct val="90000"/>
              </a:lnSpc>
            </a:pPr>
            <a:r>
              <a:rPr lang="en-US"/>
              <a:t>Fairly wealthy</a:t>
            </a:r>
          </a:p>
          <a:p>
            <a:pPr lvl="1">
              <a:lnSpc>
                <a:spcPct val="90000"/>
              </a:lnSpc>
            </a:pPr>
            <a:r>
              <a:rPr lang="en-US"/>
              <a:t>examples of chivalry (code of ethics that knights were supposed to uphold)</a:t>
            </a:r>
          </a:p>
          <a:p>
            <a:pPr lvl="2">
              <a:lnSpc>
                <a:spcPct val="90000"/>
              </a:lnSpc>
            </a:pPr>
            <a:r>
              <a:rPr lang="en-US"/>
              <a:t>Defend church, helpless people</a:t>
            </a:r>
          </a:p>
          <a:p>
            <a:pPr lvl="2">
              <a:lnSpc>
                <a:spcPct val="90000"/>
              </a:lnSpc>
            </a:pPr>
            <a:r>
              <a:rPr lang="en-US"/>
              <a:t>Fight for glory, not for wealth</a:t>
            </a:r>
          </a:p>
          <a:p>
            <a:pPr lvl="2">
              <a:lnSpc>
                <a:spcPct val="90000"/>
              </a:lnSpc>
            </a:pPr>
            <a:r>
              <a:rPr lang="en-US"/>
              <a:t>Captives are guests, should not be thrown in dungeons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543800" cy="1036638"/>
          </a:xfrm>
        </p:spPr>
        <p:txBody>
          <a:bodyPr/>
          <a:lstStyle/>
          <a:p>
            <a:r>
              <a:rPr lang="en-US"/>
              <a:t>Roles and responsibilities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/>
              <a:t>Relationship was made publicly official</a:t>
            </a:r>
          </a:p>
          <a:p>
            <a:pPr lvl="1"/>
            <a:r>
              <a:rPr lang="en-US"/>
              <a:t>Chief virtue: loyalty to lord</a:t>
            </a:r>
          </a:p>
          <a:p>
            <a:r>
              <a:rPr lang="en-US"/>
              <a:t>Feudal contract</a:t>
            </a:r>
          </a:p>
          <a:p>
            <a:pPr lvl="1"/>
            <a:r>
              <a:rPr lang="en-US"/>
              <a:t>Unwritten rules describing lord-vassal relationship</a:t>
            </a:r>
          </a:p>
          <a:p>
            <a:pPr lvl="2"/>
            <a:r>
              <a:rPr lang="en-US"/>
              <a:t>A vassal would…</a:t>
            </a:r>
          </a:p>
          <a:p>
            <a:pPr lvl="3"/>
            <a:r>
              <a:rPr lang="en-US"/>
              <a:t>Give military service</a:t>
            </a:r>
          </a:p>
          <a:p>
            <a:pPr lvl="3"/>
            <a:r>
              <a:rPr lang="en-US"/>
              <a:t>Advice at court</a:t>
            </a:r>
          </a:p>
          <a:p>
            <a:pPr lvl="3"/>
            <a:r>
              <a:rPr lang="en-US"/>
              <a:t>Give financial payments for ransom, marriage, knighting</a:t>
            </a:r>
          </a:p>
          <a:p>
            <a:pPr lvl="2"/>
            <a:r>
              <a:rPr lang="en-US"/>
              <a:t>A lord would…</a:t>
            </a:r>
          </a:p>
          <a:p>
            <a:pPr lvl="3"/>
            <a:r>
              <a:rPr lang="en-US"/>
              <a:t>Grant vassals land (called a </a:t>
            </a:r>
            <a:r>
              <a:rPr lang="en-US">
                <a:solidFill>
                  <a:srgbClr val="0000FF"/>
                </a:solidFill>
              </a:rPr>
              <a:t>fief</a:t>
            </a:r>
            <a:r>
              <a:rPr lang="en-US"/>
              <a:t>)</a:t>
            </a:r>
          </a:p>
          <a:p>
            <a:pPr lvl="3"/>
            <a:r>
              <a:rPr lang="en-US"/>
              <a:t>Protect his vassals by law and with force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Feudal system – p 296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rgbClr val="990000"/>
                </a:solidFill>
              </a:rPr>
              <a:t>Kings</a:t>
            </a:r>
          </a:p>
          <a:p>
            <a:pPr algn="ctr">
              <a:buFont typeface="Wingdings" pitchFamily="2" charset="2"/>
              <a:buNone/>
            </a:pPr>
            <a:r>
              <a:rPr lang="en-US"/>
              <a:t>Land (fief) </a:t>
            </a:r>
            <a:r>
              <a:rPr lang="en-US">
                <a:solidFill>
                  <a:srgbClr val="990000"/>
                </a:solidFill>
                <a:sym typeface="Wingdings" pitchFamily="2" charset="2"/>
              </a:rPr>
              <a:t></a:t>
            </a:r>
            <a:r>
              <a:rPr lang="en-US">
                <a:sym typeface="Wingdings" pitchFamily="2" charset="2"/>
              </a:rPr>
              <a:t>	</a:t>
            </a:r>
            <a:r>
              <a:rPr lang="en-US">
                <a:solidFill>
                  <a:srgbClr val="FF6600"/>
                </a:solidFill>
                <a:sym typeface="Wingdings" pitchFamily="2" charset="2"/>
              </a:rPr>
              <a:t></a:t>
            </a:r>
            <a:r>
              <a:rPr lang="en-US">
                <a:sym typeface="Wingdings" pitchFamily="2" charset="2"/>
              </a:rPr>
              <a:t> </a:t>
            </a:r>
            <a:r>
              <a:rPr lang="en-US" sz="1900">
                <a:sym typeface="Wingdings" pitchFamily="2" charset="2"/>
              </a:rPr>
              <a:t>fees, loyalty, military</a:t>
            </a:r>
          </a:p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rgbClr val="FF6600"/>
                </a:solidFill>
                <a:sym typeface="Wingdings" pitchFamily="2" charset="2"/>
              </a:rPr>
              <a:t>Lords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		Land	 </a:t>
            </a:r>
            <a:r>
              <a:rPr lang="en-US">
                <a:solidFill>
                  <a:srgbClr val="FF6600"/>
                </a:solidFill>
                <a:sym typeface="Wingdings" pitchFamily="2" charset="2"/>
              </a:rPr>
              <a:t></a:t>
            </a:r>
            <a:r>
              <a:rPr lang="en-US">
                <a:sym typeface="Wingdings" pitchFamily="2" charset="2"/>
              </a:rPr>
              <a:t>	</a:t>
            </a:r>
            <a:r>
              <a:rPr lang="en-US">
                <a:solidFill>
                  <a:srgbClr val="00CC00"/>
                </a:solidFill>
                <a:sym typeface="Wingdings" pitchFamily="2" charset="2"/>
              </a:rPr>
              <a:t></a:t>
            </a:r>
            <a:r>
              <a:rPr lang="en-US">
                <a:sym typeface="Wingdings" pitchFamily="2" charset="2"/>
              </a:rPr>
              <a:t> </a:t>
            </a:r>
            <a:r>
              <a:rPr lang="en-US" sz="1900">
                <a:sym typeface="Wingdings" pitchFamily="2" charset="2"/>
              </a:rPr>
              <a:t>fees, loyalty, military</a:t>
            </a:r>
          </a:p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rgbClr val="00CC00"/>
                </a:solidFill>
                <a:sym typeface="Wingdings" pitchFamily="2" charset="2"/>
              </a:rPr>
              <a:t>Knights</a:t>
            </a:r>
          </a:p>
          <a:p>
            <a:pPr algn="ctr"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Protection</a:t>
            </a:r>
            <a:r>
              <a:rPr lang="en-US">
                <a:solidFill>
                  <a:srgbClr val="00CC00"/>
                </a:solidFill>
                <a:sym typeface="Wingdings" pitchFamily="2" charset="2"/>
              </a:rPr>
              <a:t></a:t>
            </a:r>
            <a:r>
              <a:rPr lang="en-US">
                <a:sym typeface="Wingdings" pitchFamily="2" charset="2"/>
              </a:rPr>
              <a:t>	</a:t>
            </a:r>
            <a:r>
              <a:rPr lang="en-US">
                <a:solidFill>
                  <a:srgbClr val="0000FF"/>
                </a:solidFill>
                <a:sym typeface="Wingdings" pitchFamily="2" charset="2"/>
              </a:rPr>
              <a:t></a:t>
            </a:r>
            <a:r>
              <a:rPr lang="en-US">
                <a:sym typeface="Wingdings" pitchFamily="2" charset="2"/>
              </a:rPr>
              <a:t> </a:t>
            </a:r>
            <a:r>
              <a:rPr lang="en-US" sz="1900">
                <a:sym typeface="Wingdings" pitchFamily="2" charset="2"/>
              </a:rPr>
              <a:t>fees, loyalty, labor</a:t>
            </a:r>
          </a:p>
          <a:p>
            <a:pPr algn="ctr">
              <a:buFont typeface="Wingdings" pitchFamily="2" charset="2"/>
              <a:buNone/>
            </a:pPr>
            <a:r>
              <a:rPr lang="en-US" b="1">
                <a:solidFill>
                  <a:srgbClr val="0000FF"/>
                </a:solidFill>
                <a:sym typeface="Wingdings" pitchFamily="2" charset="2"/>
              </a:rPr>
              <a:t>Serfs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Feudalism Simulation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Pass out role cards, resource cards, and situation cards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Magna Carta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English nobles were not happy with the king</a:t>
            </a:r>
          </a:p>
          <a:p>
            <a:pPr lvl="1"/>
            <a:r>
              <a:rPr lang="en-US"/>
              <a:t>Thought the position was too powerful</a:t>
            </a:r>
          </a:p>
          <a:p>
            <a:pPr lvl="1"/>
            <a:r>
              <a:rPr lang="en-US"/>
              <a:t>Rebelled under King John</a:t>
            </a:r>
          </a:p>
          <a:p>
            <a:r>
              <a:rPr lang="en-US"/>
              <a:t>King John was forced to sign agreement with aristocrats in 1215</a:t>
            </a:r>
          </a:p>
          <a:p>
            <a:pPr lvl="1"/>
            <a:r>
              <a:rPr lang="en-US"/>
              <a:t>Magna Carta – document of rights</a:t>
            </a:r>
          </a:p>
          <a:p>
            <a:pPr lvl="1"/>
            <a:r>
              <a:rPr lang="en-US"/>
              <a:t>Written recognition of feudal contract</a:t>
            </a:r>
          </a:p>
          <a:p>
            <a:pPr lvl="1"/>
            <a:r>
              <a:rPr lang="en-US"/>
              <a:t>Monarch’s power is limited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633</TotalTime>
  <Words>920</Words>
  <Application>Microsoft Office PowerPoint</Application>
  <PresentationFormat>On-screen Show (4:3)</PresentationFormat>
  <Paragraphs>124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Network</vt:lpstr>
      <vt:lpstr>Feudalism, Manorialism, and the Growth of European Kingdoms</vt:lpstr>
      <vt:lpstr>Weak Western Europe</vt:lpstr>
      <vt:lpstr>Feudalism</vt:lpstr>
      <vt:lpstr>Feudal Relationship</vt:lpstr>
      <vt:lpstr>Knights</vt:lpstr>
      <vt:lpstr>Roles and responsibilities</vt:lpstr>
      <vt:lpstr>Feudal system – p 296</vt:lpstr>
      <vt:lpstr>Feudalism Simulation</vt:lpstr>
      <vt:lpstr>The Magna Carta</vt:lpstr>
      <vt:lpstr>First English Parliament</vt:lpstr>
      <vt:lpstr>Women in Middle Ages</vt:lpstr>
      <vt:lpstr>The Manorial System</vt:lpstr>
      <vt:lpstr>Manor Simulation</vt:lpstr>
      <vt:lpstr>You are a serf in Medieval England…</vt:lpstr>
      <vt:lpstr>Summer Harvest rent</vt:lpstr>
      <vt:lpstr>Mill and Oven rents</vt:lpstr>
      <vt:lpstr>Commons rent</vt:lpstr>
      <vt:lpstr>Church tax</vt:lpstr>
      <vt:lpstr>Wedding tax</vt:lpstr>
      <vt:lpstr>Medieval Lives chunk</vt:lpstr>
    </vt:vector>
  </TitlesOfParts>
  <Company>Sharpstown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Feudalism, Manorialism, and the Growth of European Kingdoms</dc:title>
  <dc:creator>Anne Aydinian</dc:creator>
  <cp:lastModifiedBy>aaydinian</cp:lastModifiedBy>
  <cp:revision>44</cp:revision>
  <dcterms:created xsi:type="dcterms:W3CDTF">2007-10-30T04:04:29Z</dcterms:created>
  <dcterms:modified xsi:type="dcterms:W3CDTF">2010-11-09T20:14:44Z</dcterms:modified>
</cp:coreProperties>
</file>