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70" r:id="rId7"/>
    <p:sldId id="271" r:id="rId8"/>
    <p:sldId id="272" r:id="rId9"/>
    <p:sldId id="273" r:id="rId10"/>
    <p:sldId id="274" r:id="rId11"/>
    <p:sldId id="275" r:id="rId12"/>
    <p:sldId id="268" r:id="rId13"/>
    <p:sldId id="269" r:id="rId14"/>
    <p:sldId id="266" r:id="rId15"/>
    <p:sldId id="267" r:id="rId16"/>
    <p:sldId id="261" r:id="rId17"/>
    <p:sldId id="262" r:id="rId18"/>
    <p:sldId id="263" r:id="rId19"/>
    <p:sldId id="264" r:id="rId20"/>
    <p:sldId id="265" r:id="rId21"/>
    <p:sldId id="280" r:id="rId22"/>
    <p:sldId id="281" r:id="rId23"/>
    <p:sldId id="279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72" d="100"/>
          <a:sy n="72" d="100"/>
        </p:scale>
        <p:origin x="-10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 cstate="print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D691DFF-B992-4B8A-B686-E2F94384DAAB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D27E-9ADF-4A42-9349-D16D1EC6F67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1DFF-B992-4B8A-B686-E2F94384DAAB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D27E-9ADF-4A42-9349-D16D1EC6F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1DFF-B992-4B8A-B686-E2F94384DAAB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D27E-9ADF-4A42-9349-D16D1EC6F67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1DFF-B992-4B8A-B686-E2F94384DAAB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D27E-9ADF-4A42-9349-D16D1EC6F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1DFF-B992-4B8A-B686-E2F94384DAAB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D27E-9ADF-4A42-9349-D16D1EC6F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1DFF-B992-4B8A-B686-E2F94384DAAB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D27E-9ADF-4A42-9349-D16D1EC6F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1DFF-B992-4B8A-B686-E2F94384DAAB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D27E-9ADF-4A42-9349-D16D1EC6F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1DFF-B992-4B8A-B686-E2F94384DAAB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D27E-9ADF-4A42-9349-D16D1EC6F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1DFF-B992-4B8A-B686-E2F94384DAAB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D27E-9ADF-4A42-9349-D16D1EC6F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1DFF-B992-4B8A-B686-E2F94384DAAB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D27E-9ADF-4A42-9349-D16D1EC6F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1DFF-B992-4B8A-B686-E2F94384DAAB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D27E-9ADF-4A42-9349-D16D1EC6F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5D691DFF-B992-4B8A-B686-E2F94384DAAB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2289D27E-9ADF-4A42-9349-D16D1EC6F67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3505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Chapter 33: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Decolonization </a:t>
            </a:r>
            <a:r>
              <a:rPr lang="en-US" sz="3600" b="1" dirty="0"/>
              <a:t>and the Decline of the European World Order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Linda Valadez, Diana Santiago, Mark Rodriguez, Omar Flores, Jennifer Campos, Cervando Acosta, Jazzmin Readeaux</a:t>
            </a:r>
          </a:p>
        </p:txBody>
      </p:sp>
      <p:pic>
        <p:nvPicPr>
          <p:cNvPr id="17410" name="Picture 2" descr="http://rpmedia.ask.com/ts?u=/wikipedia/commons/thumb/8/80/Punch_congo_rubber_cartoon.jpg/140px-Punch_congo_rubber_cartoon.jpg"/>
          <p:cNvPicPr>
            <a:picLocks noChangeAspect="1" noChangeArrowheads="1"/>
          </p:cNvPicPr>
          <p:nvPr/>
        </p:nvPicPr>
        <p:blipFill>
          <a:blip r:embed="rId2" cstate="print"/>
          <a:srcRect l="11172" t="4800" r="17988" b="51571"/>
          <a:stretch>
            <a:fillRect/>
          </a:stretch>
        </p:blipFill>
        <p:spPr bwMode="auto">
          <a:xfrm>
            <a:off x="2971800" y="3505200"/>
            <a:ext cx="281353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India: Gandhi and the Nationalist Struggle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White Dominions and India within the British Empire were important in WWI.</a:t>
            </a:r>
          </a:p>
          <a:p>
            <a:r>
              <a:rPr lang="en-US" dirty="0" smtClean="0"/>
              <a:t> Even nationalist leaders of India supported the war effort.</a:t>
            </a:r>
          </a:p>
          <a:p>
            <a:r>
              <a:rPr lang="en-US" dirty="0" smtClean="0"/>
              <a:t> Wartime inflation reduced living standards among Indian peasants and  famine arose in some regions.</a:t>
            </a:r>
          </a:p>
          <a:p>
            <a:r>
              <a:rPr lang="en-US" dirty="0" smtClean="0"/>
              <a:t> After the war, nationalists were frustrated by British refusal of independence</a:t>
            </a:r>
          </a:p>
          <a:p>
            <a:r>
              <a:rPr lang="en-US" dirty="0" smtClean="0"/>
              <a:t>The initial promise of the Montagu-Chelmsford reforms of 1919 was offset by the </a:t>
            </a:r>
            <a:r>
              <a:rPr lang="en-US" dirty="0" err="1" smtClean="0"/>
              <a:t>Rowlatt</a:t>
            </a:r>
            <a:r>
              <a:rPr lang="en-US" dirty="0" smtClean="0"/>
              <a:t> Act, which limited Indian civil rights.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topnews.in/files/Mahatma-Gandh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4114800" cy="3810000"/>
          </a:xfrm>
          <a:prstGeom prst="rect">
            <a:avLst/>
          </a:prstGeom>
          <a:noFill/>
        </p:spPr>
      </p:pic>
      <p:pic>
        <p:nvPicPr>
          <p:cNvPr id="16388" name="Picture 4" descr="http://1.bp.blogspot.com/_tBqi5ja-dgs/SuUoSiMzp7I/AAAAAAAABeA/KRRyBJU5EOQ/s320/east-india-company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3645665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" pitchFamily="18" charset="0"/>
                <a:cs typeface="Andalus" pitchFamily="18" charset="-78"/>
              </a:rPr>
              <a:t>Rise </a:t>
            </a:r>
            <a:r>
              <a:rPr lang="en-US" dirty="0">
                <a:latin typeface="Century" pitchFamily="18" charset="0"/>
                <a:cs typeface="Andalus" pitchFamily="18" charset="-78"/>
              </a:rPr>
              <a:t>of Communalism </a:t>
            </a:r>
            <a:r>
              <a:rPr lang="en-US" dirty="0" smtClean="0">
                <a:latin typeface="Century" pitchFamily="18" charset="0"/>
                <a:cs typeface="Andalus" pitchFamily="18" charset="-78"/>
              </a:rPr>
              <a:t>and Early  </a:t>
            </a:r>
            <a:r>
              <a:rPr lang="en-US" dirty="0">
                <a:latin typeface="Century" pitchFamily="18" charset="0"/>
                <a:cs typeface="Andalus" pitchFamily="18" charset="-78"/>
              </a:rPr>
              <a:t>Political Fragmentation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029200"/>
          </a:xfrm>
          <a:solidFill>
            <a:schemeClr val="bg1">
              <a:lumMod val="95000"/>
              <a:alpha val="27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entury" pitchFamily="18" charset="0"/>
              </a:rPr>
              <a:t>Was </a:t>
            </a:r>
            <a:r>
              <a:rPr lang="en-US" dirty="0" smtClean="0">
                <a:latin typeface="Century" pitchFamily="18" charset="0"/>
              </a:rPr>
              <a:t>hard for </a:t>
            </a:r>
            <a:r>
              <a:rPr lang="en-US" dirty="0" smtClean="0">
                <a:latin typeface="Century" pitchFamily="18" charset="0"/>
              </a:rPr>
              <a:t>Gandhi </a:t>
            </a:r>
            <a:r>
              <a:rPr lang="en-US" dirty="0" smtClean="0">
                <a:latin typeface="Century" pitchFamily="18" charset="0"/>
              </a:rPr>
              <a:t>to convince </a:t>
            </a:r>
            <a:r>
              <a:rPr lang="en-US" dirty="0" smtClean="0">
                <a:latin typeface="Century" pitchFamily="18" charset="0"/>
              </a:rPr>
              <a:t>Muslim </a:t>
            </a:r>
            <a:r>
              <a:rPr lang="en-US" dirty="0" smtClean="0">
                <a:latin typeface="Century" pitchFamily="18" charset="0"/>
              </a:rPr>
              <a:t>League (1906) and Hindu </a:t>
            </a:r>
            <a:r>
              <a:rPr lang="en-US" dirty="0" smtClean="0">
                <a:latin typeface="Century" pitchFamily="18" charset="0"/>
              </a:rPr>
              <a:t>extremists</a:t>
            </a:r>
            <a:endParaRPr lang="en-US" dirty="0" smtClean="0">
              <a:latin typeface="Century" pitchFamily="18" charset="0"/>
            </a:endParaRPr>
          </a:p>
          <a:p>
            <a:r>
              <a:rPr lang="en-US" dirty="0">
                <a:latin typeface="Century" pitchFamily="18" charset="0"/>
              </a:rPr>
              <a:t>Gandhi's </a:t>
            </a:r>
            <a:r>
              <a:rPr lang="en-US" dirty="0" smtClean="0">
                <a:latin typeface="Century" pitchFamily="18" charset="0"/>
              </a:rPr>
              <a:t>attempts to </a:t>
            </a:r>
            <a:r>
              <a:rPr lang="en-US" dirty="0">
                <a:latin typeface="Century" pitchFamily="18" charset="0"/>
              </a:rPr>
              <a:t>repeal the </a:t>
            </a:r>
            <a:r>
              <a:rPr lang="en-US" dirty="0" err="1">
                <a:latin typeface="Century" pitchFamily="18" charset="0"/>
              </a:rPr>
              <a:t>Rowlatt</a:t>
            </a:r>
            <a:r>
              <a:rPr lang="en-US" dirty="0">
                <a:latin typeface="Century" pitchFamily="18" charset="0"/>
              </a:rPr>
              <a:t> Act revealed </a:t>
            </a:r>
            <a:r>
              <a:rPr lang="en-US" dirty="0" smtClean="0">
                <a:latin typeface="Century" pitchFamily="18" charset="0"/>
              </a:rPr>
              <a:t>strengths </a:t>
            </a:r>
            <a:r>
              <a:rPr lang="en-US" dirty="0">
                <a:latin typeface="Century" pitchFamily="18" charset="0"/>
              </a:rPr>
              <a:t>and weaknesses of his </a:t>
            </a:r>
            <a:r>
              <a:rPr lang="en-US" dirty="0" smtClean="0">
                <a:latin typeface="Century" pitchFamily="18" charset="0"/>
              </a:rPr>
              <a:t>movement. When his campaign turned violent, he called it off</a:t>
            </a:r>
          </a:p>
          <a:p>
            <a:r>
              <a:rPr lang="en-US" dirty="0" smtClean="0">
                <a:latin typeface="Century" pitchFamily="18" charset="0"/>
              </a:rPr>
              <a:t>Gandhi was imprisoned by the British</a:t>
            </a:r>
          </a:p>
          <a:p>
            <a:r>
              <a:rPr lang="en-US" dirty="0" smtClean="0">
                <a:latin typeface="Century" pitchFamily="18" charset="0"/>
              </a:rPr>
              <a:t>Unrest renewed </a:t>
            </a:r>
            <a:r>
              <a:rPr lang="en-US" dirty="0">
                <a:latin typeface="Century" pitchFamily="18" charset="0"/>
              </a:rPr>
              <a:t>in </a:t>
            </a:r>
            <a:r>
              <a:rPr lang="en-US" dirty="0" smtClean="0">
                <a:latin typeface="Century" pitchFamily="18" charset="0"/>
              </a:rPr>
              <a:t>response of Simon Commission's consideration of British responses to nationalism, but then came a wave of nationalism revival </a:t>
            </a:r>
          </a:p>
          <a:p>
            <a:r>
              <a:rPr lang="en-US" dirty="0" smtClean="0">
                <a:latin typeface="Century" pitchFamily="18" charset="0"/>
              </a:rPr>
              <a:t>Gandhi retook the campaign </a:t>
            </a:r>
            <a:r>
              <a:rPr lang="en-US" dirty="0">
                <a:latin typeface="Century" pitchFamily="18" charset="0"/>
              </a:rPr>
              <a:t>with the Salt March of 1931, which forced the colonial government </a:t>
            </a:r>
            <a:r>
              <a:rPr lang="en-US" dirty="0" smtClean="0">
                <a:latin typeface="Century" pitchFamily="18" charset="0"/>
              </a:rPr>
              <a:t>to compromise </a:t>
            </a:r>
          </a:p>
          <a:p>
            <a:pPr lvl="1"/>
            <a:r>
              <a:rPr lang="en-US" dirty="0">
                <a:latin typeface="Century" pitchFamily="18" charset="0"/>
              </a:rPr>
              <a:t>The British opened all provincial governments to Indian leaders in the Government of India Act of 1935.</a:t>
            </a:r>
          </a:p>
          <a:p>
            <a:pPr>
              <a:buNone/>
            </a:pPr>
            <a:endParaRPr lang="en-US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The Middle East: Betrayal and the Growth of Arab 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638800"/>
          </a:xfrm>
          <a:solidFill>
            <a:schemeClr val="bg1">
              <a:lumMod val="95000"/>
              <a:alpha val="37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entury" pitchFamily="18" charset="0"/>
              </a:rPr>
              <a:t>After WWI, </a:t>
            </a:r>
            <a:r>
              <a:rPr lang="en-US" dirty="0">
                <a:latin typeface="Century" pitchFamily="18" charset="0"/>
              </a:rPr>
              <a:t>Entente powers </a:t>
            </a:r>
            <a:r>
              <a:rPr lang="en-US" dirty="0" smtClean="0">
                <a:latin typeface="Century" pitchFamily="18" charset="0"/>
              </a:rPr>
              <a:t>break </a:t>
            </a:r>
            <a:r>
              <a:rPr lang="en-US" dirty="0">
                <a:latin typeface="Century" pitchFamily="18" charset="0"/>
              </a:rPr>
              <a:t>promises made to Arabs for </a:t>
            </a:r>
            <a:r>
              <a:rPr lang="en-US" dirty="0" smtClean="0">
                <a:latin typeface="Century" pitchFamily="18" charset="0"/>
              </a:rPr>
              <a:t>independence</a:t>
            </a:r>
          </a:p>
          <a:p>
            <a:r>
              <a:rPr lang="en-US" dirty="0">
                <a:latin typeface="Century" pitchFamily="18" charset="0"/>
              </a:rPr>
              <a:t>Instead, </a:t>
            </a:r>
            <a:r>
              <a:rPr lang="en-US" dirty="0" smtClean="0">
                <a:latin typeface="Century" pitchFamily="18" charset="0"/>
              </a:rPr>
              <a:t>Britain and France </a:t>
            </a:r>
            <a:r>
              <a:rPr lang="en-US" dirty="0">
                <a:latin typeface="Century" pitchFamily="18" charset="0"/>
              </a:rPr>
              <a:t>forces occupied mandates </a:t>
            </a:r>
            <a:r>
              <a:rPr lang="en-US" dirty="0" smtClean="0">
                <a:latin typeface="Century" pitchFamily="18" charset="0"/>
              </a:rPr>
              <a:t>created within </a:t>
            </a:r>
            <a:r>
              <a:rPr lang="en-US" dirty="0">
                <a:latin typeface="Century" pitchFamily="18" charset="0"/>
              </a:rPr>
              <a:t>the League of Nations. </a:t>
            </a:r>
            <a:r>
              <a:rPr lang="en-US" dirty="0" smtClean="0">
                <a:latin typeface="Century" pitchFamily="18" charset="0"/>
              </a:rPr>
              <a:t>Arab </a:t>
            </a:r>
            <a:r>
              <a:rPr lang="en-US" dirty="0">
                <a:latin typeface="Century" pitchFamily="18" charset="0"/>
              </a:rPr>
              <a:t>resistance </a:t>
            </a:r>
            <a:r>
              <a:rPr lang="en-US" dirty="0" smtClean="0">
                <a:latin typeface="Century" pitchFamily="18" charset="0"/>
              </a:rPr>
              <a:t>was common</a:t>
            </a:r>
          </a:p>
          <a:p>
            <a:r>
              <a:rPr lang="en-US" dirty="0" smtClean="0">
                <a:latin typeface="Century" pitchFamily="18" charset="0"/>
              </a:rPr>
              <a:t>Arabs were concerned over </a:t>
            </a:r>
            <a:r>
              <a:rPr lang="en-US" dirty="0">
                <a:latin typeface="Century" pitchFamily="18" charset="0"/>
              </a:rPr>
              <a:t>British mandate in </a:t>
            </a:r>
            <a:r>
              <a:rPr lang="en-US" dirty="0" smtClean="0">
                <a:latin typeface="Century" pitchFamily="18" charset="0"/>
              </a:rPr>
              <a:t>Palestine b/c a Jewish homeland was to be created there</a:t>
            </a:r>
          </a:p>
          <a:p>
            <a:r>
              <a:rPr lang="en-US" dirty="0">
                <a:latin typeface="Century" pitchFamily="18" charset="0"/>
              </a:rPr>
              <a:t>Lord </a:t>
            </a:r>
            <a:r>
              <a:rPr lang="en-US" dirty="0" smtClean="0">
                <a:latin typeface="Century" pitchFamily="18" charset="0"/>
              </a:rPr>
              <a:t>Balfour </a:t>
            </a:r>
            <a:r>
              <a:rPr lang="en-US" dirty="0">
                <a:latin typeface="Century" pitchFamily="18" charset="0"/>
              </a:rPr>
              <a:t>promised Zionists </a:t>
            </a:r>
            <a:r>
              <a:rPr lang="en-US" dirty="0" smtClean="0">
                <a:latin typeface="Century" pitchFamily="18" charset="0"/>
              </a:rPr>
              <a:t>(1917) that </a:t>
            </a:r>
            <a:r>
              <a:rPr lang="en-US" dirty="0">
                <a:latin typeface="Century" pitchFamily="18" charset="0"/>
              </a:rPr>
              <a:t>British would support a Jewish homeland in Palestine after </a:t>
            </a:r>
            <a:r>
              <a:rPr lang="en-US" dirty="0" smtClean="0">
                <a:latin typeface="Century" pitchFamily="18" charset="0"/>
              </a:rPr>
              <a:t>the war</a:t>
            </a:r>
          </a:p>
          <a:p>
            <a:r>
              <a:rPr lang="en-US" dirty="0" smtClean="0">
                <a:latin typeface="Century" pitchFamily="18" charset="0"/>
              </a:rPr>
              <a:t>Zionism </a:t>
            </a:r>
            <a:r>
              <a:rPr lang="en-US" dirty="0">
                <a:latin typeface="Century" pitchFamily="18" charset="0"/>
              </a:rPr>
              <a:t>remained a </a:t>
            </a:r>
            <a:r>
              <a:rPr lang="en-US" dirty="0" smtClean="0">
                <a:latin typeface="Century" pitchFamily="18" charset="0"/>
              </a:rPr>
              <a:t>large E. Euro. </a:t>
            </a:r>
            <a:r>
              <a:rPr lang="en-US" dirty="0">
                <a:latin typeface="Century" pitchFamily="18" charset="0"/>
              </a:rPr>
              <a:t>movement until 1894, when Theodor Herzl mobilized </a:t>
            </a:r>
            <a:r>
              <a:rPr lang="en-US" dirty="0" smtClean="0">
                <a:latin typeface="Century" pitchFamily="18" charset="0"/>
              </a:rPr>
              <a:t>W. Euro. Zionism </a:t>
            </a:r>
            <a:r>
              <a:rPr lang="en-US" dirty="0">
                <a:latin typeface="Century" pitchFamily="18" charset="0"/>
              </a:rPr>
              <a:t>and formed the World Zionist Organization. </a:t>
            </a:r>
            <a:endParaRPr lang="en-US" dirty="0" smtClean="0">
              <a:latin typeface="Century" pitchFamily="18" charset="0"/>
            </a:endParaRPr>
          </a:p>
          <a:p>
            <a:r>
              <a:rPr lang="en-US" dirty="0">
                <a:latin typeface="Century" pitchFamily="18" charset="0"/>
              </a:rPr>
              <a:t>Zionism </a:t>
            </a:r>
            <a:r>
              <a:rPr lang="en-US" dirty="0" smtClean="0">
                <a:latin typeface="Century" pitchFamily="18" charset="0"/>
              </a:rPr>
              <a:t>and </a:t>
            </a:r>
            <a:r>
              <a:rPr lang="en-US" dirty="0">
                <a:latin typeface="Century" pitchFamily="18" charset="0"/>
              </a:rPr>
              <a:t>British takeover of </a:t>
            </a:r>
            <a:r>
              <a:rPr lang="en-US" dirty="0" smtClean="0">
                <a:latin typeface="Century" pitchFamily="18" charset="0"/>
              </a:rPr>
              <a:t>Palestine decreased trust in European promises of independence</a:t>
            </a:r>
          </a:p>
          <a:p>
            <a:pPr lvl="1"/>
            <a:r>
              <a:rPr lang="en-US" dirty="0">
                <a:latin typeface="Century" pitchFamily="18" charset="0"/>
              </a:rPr>
              <a:t>Rising Arab opposition caused </a:t>
            </a:r>
            <a:r>
              <a:rPr lang="en-US" dirty="0" smtClean="0">
                <a:latin typeface="Century" pitchFamily="18" charset="0"/>
              </a:rPr>
              <a:t> </a:t>
            </a:r>
            <a:r>
              <a:rPr lang="en-US" dirty="0">
                <a:latin typeface="Century" pitchFamily="18" charset="0"/>
              </a:rPr>
              <a:t>British to limit Zionist settlement in Palestine. </a:t>
            </a:r>
            <a:endParaRPr lang="en-US" dirty="0" smtClean="0">
              <a:latin typeface="Century" pitchFamily="18" charset="0"/>
            </a:endParaRPr>
          </a:p>
          <a:p>
            <a:r>
              <a:rPr lang="en-US" dirty="0">
                <a:latin typeface="Century" pitchFamily="18" charset="0"/>
              </a:rPr>
              <a:t> Zionists </a:t>
            </a:r>
            <a:r>
              <a:rPr lang="en-US" dirty="0" smtClean="0">
                <a:latin typeface="Century" pitchFamily="18" charset="0"/>
              </a:rPr>
              <a:t>prepared to resist British and Arab opposition</a:t>
            </a:r>
          </a:p>
          <a:p>
            <a:r>
              <a:rPr lang="en-US" dirty="0">
                <a:latin typeface="Century" pitchFamily="18" charset="0"/>
              </a:rPr>
              <a:t>Arabs in Palestine remained virtually </a:t>
            </a:r>
            <a:r>
              <a:rPr lang="en-US" dirty="0" smtClean="0">
                <a:latin typeface="Century" pitchFamily="18" charset="0"/>
              </a:rPr>
              <a:t>without </a:t>
            </a:r>
            <a:r>
              <a:rPr lang="en-US" dirty="0">
                <a:latin typeface="Century" pitchFamily="18" charset="0"/>
              </a:rPr>
              <a:t>voice </a:t>
            </a:r>
            <a:r>
              <a:rPr lang="en-US" dirty="0" smtClean="0">
                <a:latin typeface="Century" pitchFamily="18" charset="0"/>
              </a:rPr>
              <a:t>in diplomatic </a:t>
            </a:r>
            <a:r>
              <a:rPr lang="en-US" dirty="0">
                <a:latin typeface="Century" pitchFamily="18" charset="0"/>
              </a:rPr>
              <a:t>negotiations concerning the fate of their </a:t>
            </a:r>
            <a:r>
              <a:rPr lang="en-US" dirty="0" smtClean="0">
                <a:latin typeface="Century" pitchFamily="18" charset="0"/>
              </a:rPr>
              <a:t>region</a:t>
            </a:r>
          </a:p>
          <a:p>
            <a:pPr>
              <a:buNone/>
            </a:pPr>
            <a:endParaRPr lang="en-US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Revolt in Egypt 1919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British made peasantry discontent during the war(drained food, forced labor and confiscated animals.)</a:t>
            </a:r>
          </a:p>
          <a:p>
            <a:r>
              <a:rPr lang="en-US" sz="2400" dirty="0" smtClean="0"/>
              <a:t>Since Egyptian delegates couldn’t travel to travel to France to themselves so they resigned</a:t>
            </a:r>
            <a:endParaRPr lang="en-US" dirty="0" smtClean="0"/>
          </a:p>
          <a:p>
            <a:r>
              <a:rPr lang="en-US" sz="2400" dirty="0" smtClean="0"/>
              <a:t>British regained control after riots and sent people to see what was wrong but were met with violence- the British leave Egypt after a few years</a:t>
            </a:r>
          </a:p>
          <a:p>
            <a:r>
              <a:rPr lang="en-US" sz="2400" dirty="0" smtClean="0"/>
              <a:t>Egypt had more political independence but did little help the people</a:t>
            </a:r>
          </a:p>
          <a:p>
            <a:r>
              <a:rPr lang="en-US" sz="2400" dirty="0" smtClean="0"/>
              <a:t>Fighting over political power lessened the time put into land reforms</a:t>
            </a:r>
          </a:p>
        </p:txBody>
      </p:sp>
      <p:pic>
        <p:nvPicPr>
          <p:cNvPr id="12290" name="Picture 2" descr="http://www.nytrash.com/images/Revolt2.gif"/>
          <p:cNvPicPr>
            <a:picLocks noChangeAspect="1" noChangeArrowheads="1"/>
          </p:cNvPicPr>
          <p:nvPr/>
        </p:nvPicPr>
        <p:blipFill>
          <a:blip r:embed="rId2" cstate="print"/>
          <a:srcRect l="3206" t="29740" r="601" b="13755"/>
          <a:stretch>
            <a:fillRect/>
          </a:stretch>
        </p:blipFill>
        <p:spPr bwMode="auto">
          <a:xfrm rot="16200000">
            <a:off x="-1090830" y="3227113"/>
            <a:ext cx="45720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Beginnings Of Liberation Struggle In Africa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524000"/>
            <a:ext cx="5943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France and Britain kept demanding labor and raw goods from Africans</a:t>
            </a:r>
          </a:p>
          <a:p>
            <a:r>
              <a:rPr lang="en-US" sz="2400" dirty="0" smtClean="0"/>
              <a:t>Rebellions and war effort disrupted societies.</a:t>
            </a:r>
          </a:p>
          <a:p>
            <a:r>
              <a:rPr lang="en-US" sz="2400" dirty="0" smtClean="0"/>
              <a:t>Strikes and rebellions went on for promises were not being kept by Britain and France</a:t>
            </a:r>
          </a:p>
          <a:p>
            <a:r>
              <a:rPr lang="en-US" sz="2400" dirty="0" smtClean="0"/>
              <a:t>African nationalists tried rallying up Africans</a:t>
            </a:r>
          </a:p>
          <a:p>
            <a:r>
              <a:rPr lang="en-US" sz="2400" dirty="0" smtClean="0"/>
              <a:t>Psychological bondage led to the </a:t>
            </a:r>
            <a:r>
              <a:rPr lang="en-US" sz="2400" i="1" dirty="0" smtClean="0"/>
              <a:t>negritude </a:t>
            </a:r>
            <a:r>
              <a:rPr lang="en-US" sz="2400" dirty="0" smtClean="0"/>
              <a:t>literary movement which combated racial stereotyping.</a:t>
            </a:r>
          </a:p>
          <a:p>
            <a:pPr lvl="1"/>
            <a:r>
              <a:rPr lang="en-US" sz="2000" dirty="0" smtClean="0"/>
              <a:t>Argue that pre-colonial Africa had better societies where everybody was treated better</a:t>
            </a:r>
          </a:p>
          <a:p>
            <a:r>
              <a:rPr lang="en-US" sz="2400" dirty="0" smtClean="0"/>
              <a:t>Some colonies allowed African representation which caused more political movements</a:t>
            </a:r>
          </a:p>
          <a:p>
            <a:r>
              <a:rPr lang="en-US" sz="2400" dirty="0" smtClean="0"/>
              <a:t>In the 1930’s a new leaders made attacks on British policies and tried to gain support</a:t>
            </a:r>
          </a:p>
          <a:p>
            <a:endParaRPr lang="en-US" sz="2400" dirty="0"/>
          </a:p>
        </p:txBody>
      </p:sp>
      <p:pic>
        <p:nvPicPr>
          <p:cNvPr id="11266" name="Picture 2" descr="http://www.fertilityc.com/assets/images/fertility_clinics_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85700"/>
            <a:ext cx="1676400" cy="18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Another global war and the collapse of European world order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05000"/>
            <a:ext cx="6477000" cy="3886200"/>
          </a:xfrm>
        </p:spPr>
        <p:txBody>
          <a:bodyPr>
            <a:normAutofit fontScale="85000" lnSpcReduction="10000"/>
          </a:bodyPr>
          <a:lstStyle/>
          <a:p>
            <a:r>
              <a:rPr lang="en-US" sz="2500" dirty="0" smtClean="0"/>
              <a:t>World War II proved fatal to the European colonial empires. </a:t>
            </a:r>
          </a:p>
          <a:p>
            <a:r>
              <a:rPr lang="en-US" sz="2500" dirty="0" smtClean="0"/>
              <a:t>European resources were drained from war </a:t>
            </a:r>
          </a:p>
          <a:p>
            <a:pPr lvl="0"/>
            <a:r>
              <a:rPr lang="en-US" sz="2500" dirty="0"/>
              <a:t>Even though the Allies recovered sufficiently to defeat the Axis </a:t>
            </a:r>
            <a:r>
              <a:rPr lang="en-US" sz="2500" dirty="0" smtClean="0"/>
              <a:t>powers (the Germans and their allies), </a:t>
            </a:r>
            <a:r>
              <a:rPr lang="en-US" sz="2500" dirty="0"/>
              <a:t>they were unable to restore the </a:t>
            </a:r>
            <a:r>
              <a:rPr lang="en-US" sz="2500" dirty="0" smtClean="0"/>
              <a:t>strength </a:t>
            </a:r>
            <a:r>
              <a:rPr lang="en-US" sz="2500" dirty="0"/>
              <a:t>of their colonial governments. </a:t>
            </a:r>
          </a:p>
          <a:p>
            <a:pPr lvl="0"/>
            <a:r>
              <a:rPr lang="en-US" sz="2500" dirty="0"/>
              <a:t>Rapid collapse of the Allies in Europe and Asia destroyed </a:t>
            </a:r>
            <a:r>
              <a:rPr lang="en-US" sz="2500" dirty="0" smtClean="0"/>
              <a:t>illusions </a:t>
            </a:r>
            <a:r>
              <a:rPr lang="en-US" sz="2500" dirty="0"/>
              <a:t>of colonial strength. </a:t>
            </a:r>
          </a:p>
          <a:p>
            <a:endParaRPr 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7" b="30233"/>
          <a:stretch>
            <a:fillRect/>
          </a:stretch>
        </p:blipFill>
        <p:spPr bwMode="auto">
          <a:xfrm>
            <a:off x="0" y="1981200"/>
            <a:ext cx="2133600" cy="1295400"/>
          </a:xfrm>
          <a:prstGeom prst="roundRect">
            <a:avLst>
              <a:gd name="adj" fmla="val 1930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t0.gstatic.com/images?q=tbn:ANd9GcSPC3I3L82krOdw6ywzQXX-e1NYx6RdJWA0C27QNjyV4PydVkjk2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91200"/>
            <a:ext cx="40767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784584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Another </a:t>
            </a:r>
            <a:r>
              <a:rPr lang="en-US" sz="3200" dirty="0"/>
              <a:t>G</a:t>
            </a:r>
            <a:r>
              <a:rPr lang="en-US" sz="3200" dirty="0" smtClean="0"/>
              <a:t>lobal War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5943600" cy="38862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500" dirty="0" smtClean="0"/>
              <a:t>U.S. and USSR power and influence increased</a:t>
            </a:r>
          </a:p>
          <a:p>
            <a:pPr lvl="0"/>
            <a:r>
              <a:rPr lang="en-US" sz="2500" dirty="0"/>
              <a:t>T</a:t>
            </a:r>
            <a:r>
              <a:rPr lang="en-US" sz="2500" dirty="0" smtClean="0"/>
              <a:t>he </a:t>
            </a:r>
            <a:r>
              <a:rPr lang="en-US" sz="2500" dirty="0"/>
              <a:t>U.S. viewed World War II as a war of </a:t>
            </a:r>
            <a:r>
              <a:rPr lang="en-US" sz="2500" dirty="0" smtClean="0"/>
              <a:t>liberation so </a:t>
            </a:r>
            <a:r>
              <a:rPr lang="en-US" sz="2500" dirty="0"/>
              <a:t>they supported nationalist movements in the colonies. </a:t>
            </a:r>
            <a:endParaRPr lang="en-US" sz="2500" dirty="0" smtClean="0"/>
          </a:p>
          <a:p>
            <a:pPr lvl="1"/>
            <a:r>
              <a:rPr lang="en-US" sz="2100" dirty="0" smtClean="0"/>
              <a:t>they made a pact with Great Britain called the Atlantic Charter of 1941</a:t>
            </a:r>
          </a:p>
          <a:p>
            <a:pPr lvl="1"/>
            <a:r>
              <a:rPr lang="en-US" sz="2100" dirty="0" smtClean="0"/>
              <a:t>It gave the right to choose what form of government people had to obey</a:t>
            </a:r>
            <a:endParaRPr lang="en-US" sz="2100" dirty="0"/>
          </a:p>
          <a:p>
            <a:pPr lvl="0"/>
            <a:r>
              <a:rPr lang="en-US" sz="2500" dirty="0"/>
              <a:t>The Soviet Union also condemned colonialism.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057400" cy="137159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8879"/>
            <a:ext cx="2057400" cy="124192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1" t="4703" r="6409" b="7330"/>
          <a:stretch>
            <a:fillRect/>
          </a:stretch>
        </p:blipFill>
        <p:spPr bwMode="auto">
          <a:xfrm>
            <a:off x="7010400" y="4958861"/>
            <a:ext cx="2133600" cy="1899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64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Winning of Independence in South and Southeast Asia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During WWII, Indian resistance to British Raj produced a campaign of civil disobedience called the Quit India movement. </a:t>
            </a:r>
          </a:p>
          <a:p>
            <a:r>
              <a:rPr lang="en-US" sz="2000" dirty="0" smtClean="0"/>
              <a:t>Only the Muslim League under Muhammad Ali Jinnah supported the war effort.</a:t>
            </a:r>
          </a:p>
          <a:p>
            <a:r>
              <a:rPr lang="en-US" sz="2000" dirty="0" smtClean="0"/>
              <a:t>When a Labour government replaced Winston Churchill's wartime ministry in 1945, the new British ministers began negotiations for independence. </a:t>
            </a:r>
          </a:p>
          <a:p>
            <a:r>
              <a:rPr lang="en-US" sz="2000" dirty="0" smtClean="0"/>
              <a:t>The Muslim League insisted on the creation of separate Muslim and Hindu states. </a:t>
            </a:r>
          </a:p>
          <a:p>
            <a:r>
              <a:rPr lang="en-US" sz="2000" dirty="0" smtClean="0"/>
              <a:t>Fearing a possible sectarian bloodbath, Congress party leaders agreed to the partition of India in 1947.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0" t="2778" r="8000" b="2778"/>
          <a:stretch>
            <a:fillRect/>
          </a:stretch>
        </p:blipFill>
        <p:spPr bwMode="auto">
          <a:xfrm>
            <a:off x="228600" y="1981200"/>
            <a:ext cx="1676400" cy="259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4167" r="8745"/>
          <a:stretch>
            <a:fillRect/>
          </a:stretch>
        </p:blipFill>
        <p:spPr bwMode="auto">
          <a:xfrm>
            <a:off x="6858000" y="-76200"/>
            <a:ext cx="2286000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623809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Winning of independence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Congress emerged as the political leaders of independent India, while Jinnah took over in Muslim Pakistan.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Until the borders of the new nations could be </a:t>
            </a:r>
            <a:r>
              <a:rPr lang="en-US" sz="2000" dirty="0" smtClean="0">
                <a:solidFill>
                  <a:prstClr val="black"/>
                </a:solidFill>
              </a:rPr>
              <a:t>secured, violence </a:t>
            </a:r>
            <a:r>
              <a:rPr lang="en-US" sz="2000" dirty="0">
                <a:solidFill>
                  <a:prstClr val="black"/>
                </a:solidFill>
              </a:rPr>
              <a:t>marred the independence movement.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In 1948, a radical Hindu assassinated Gandhi.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With India gone, the British rapidly arranged for independence in the other Asian colonies such as Burma and Ceylon.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1743075" cy="2619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7" t="3834" r="6787"/>
          <a:stretch>
            <a:fillRect/>
          </a:stretch>
        </p:blipFill>
        <p:spPr bwMode="auto">
          <a:xfrm>
            <a:off x="7239000" y="3581400"/>
            <a:ext cx="1828800" cy="176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510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6324600" cy="5029200"/>
          </a:xfrm>
          <a:solidFill>
            <a:schemeClr val="bg2">
              <a:alpha val="36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colonialism, Asia and Africa start deciding on what to keep from their own cultures as well as what deals needed to be made with the West</a:t>
            </a:r>
          </a:p>
          <a:p>
            <a:r>
              <a:rPr lang="en-US" dirty="0" smtClean="0"/>
              <a:t>Revival </a:t>
            </a:r>
            <a:r>
              <a:rPr lang="en-US" dirty="0"/>
              <a:t>of traditional beliefs and political structures was critical to </a:t>
            </a:r>
            <a:r>
              <a:rPr lang="en-US" dirty="0" smtClean="0"/>
              <a:t>decolonization</a:t>
            </a:r>
          </a:p>
          <a:p>
            <a:r>
              <a:rPr lang="en-US" dirty="0"/>
              <a:t>D</a:t>
            </a:r>
            <a:r>
              <a:rPr lang="en-US" dirty="0" smtClean="0"/>
              <a:t>ecolonization began with Western-educated middle classes in the colonized areas</a:t>
            </a:r>
          </a:p>
          <a:p>
            <a:r>
              <a:rPr lang="en-US" dirty="0" smtClean="0"/>
              <a:t>Indigenous leaders expelled foreigners through peaceful diplomatic ways</a:t>
            </a:r>
          </a:p>
          <a:p>
            <a:r>
              <a:rPr lang="en-US" dirty="0" smtClean="0"/>
              <a:t>World </a:t>
            </a:r>
            <a:r>
              <a:rPr lang="en-US" dirty="0"/>
              <a:t>War I </a:t>
            </a:r>
            <a:r>
              <a:rPr lang="en-US" dirty="0" smtClean="0"/>
              <a:t>weakened </a:t>
            </a:r>
            <a:r>
              <a:rPr lang="en-US" dirty="0"/>
              <a:t>the Western colonialists </a:t>
            </a:r>
            <a:r>
              <a:rPr lang="en-US" dirty="0" smtClean="0"/>
              <a:t>so that movements against the West arose</a:t>
            </a:r>
          </a:p>
          <a:p>
            <a:r>
              <a:rPr lang="en-US" dirty="0" smtClean="0"/>
              <a:t>World </a:t>
            </a:r>
            <a:r>
              <a:rPr lang="en-US" dirty="0"/>
              <a:t>War II </a:t>
            </a:r>
            <a:r>
              <a:rPr lang="en-US" dirty="0" smtClean="0"/>
              <a:t>European </a:t>
            </a:r>
            <a:r>
              <a:rPr lang="en-US" dirty="0"/>
              <a:t>powers </a:t>
            </a:r>
            <a:r>
              <a:rPr lang="en-US" dirty="0" smtClean="0"/>
              <a:t>unable to </a:t>
            </a:r>
            <a:r>
              <a:rPr lang="en-US" dirty="0"/>
              <a:t>maintain the colonial </a:t>
            </a:r>
            <a:r>
              <a:rPr lang="en-US" dirty="0" smtClean="0"/>
              <a:t>structure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 descr="http://mhslibrary.org/Teacher%20Projects/Teacher%20Projects/Social%20Studies/Taylor/imperialism/images/octop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895599"/>
            <a:ext cx="2667000" cy="266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6764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Winning of independence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With the British withdrawal from colonialism, the French, Dutch, and the United States also began the process of decolonization in Asia.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 The U.S. granted independence to the Philippines.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Although they resisted nationalist movements, the Dutch withdrew from Indonesia in 1949.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The French continued to hold Indochina, until forced to withdraw.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990"/>
            <a:ext cx="2076450" cy="1569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2028825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287217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Liberation of Nonsettler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172200" cy="5257800"/>
          </a:xfrm>
        </p:spPr>
        <p:txBody>
          <a:bodyPr>
            <a:noAutofit/>
          </a:bodyPr>
          <a:lstStyle/>
          <a:p>
            <a:r>
              <a:rPr lang="en-US" sz="1500" dirty="0" smtClean="0"/>
              <a:t>WWII destroyed </a:t>
            </a:r>
            <a:r>
              <a:rPr lang="en-US" sz="1500" dirty="0" smtClean="0"/>
              <a:t>image </a:t>
            </a:r>
            <a:r>
              <a:rPr lang="en-US" sz="1500" dirty="0" smtClean="0"/>
              <a:t>of </a:t>
            </a:r>
            <a:r>
              <a:rPr lang="en-US" sz="1500" dirty="0" smtClean="0"/>
              <a:t>colonizers in Africa </a:t>
            </a:r>
            <a:endParaRPr lang="en-US" sz="1500" dirty="0" smtClean="0"/>
          </a:p>
          <a:p>
            <a:r>
              <a:rPr lang="en-US" sz="1500" dirty="0" smtClean="0"/>
              <a:t>There were 2 </a:t>
            </a:r>
            <a:r>
              <a:rPr lang="en-US" sz="1500" dirty="0" smtClean="0"/>
              <a:t>paths to decolonization of Africa.</a:t>
            </a:r>
          </a:p>
          <a:p>
            <a:pPr marL="514350" indent="-514350">
              <a:buAutoNum type="arabicPeriod"/>
            </a:pPr>
            <a:r>
              <a:rPr lang="en-US" sz="1500" dirty="0" err="1" smtClean="0"/>
              <a:t>Kwame</a:t>
            </a:r>
            <a:r>
              <a:rPr lang="en-US" sz="1500" dirty="0" smtClean="0"/>
              <a:t> </a:t>
            </a:r>
            <a:r>
              <a:rPr lang="en-US" sz="1500" dirty="0" smtClean="0"/>
              <a:t>Nkrumah led </a:t>
            </a:r>
            <a:r>
              <a:rPr lang="en-US" sz="1500" dirty="0" smtClean="0"/>
              <a:t>a radical </a:t>
            </a:r>
            <a:r>
              <a:rPr lang="en-US" sz="1500" dirty="0" err="1" smtClean="0"/>
              <a:t>ind</a:t>
            </a:r>
            <a:r>
              <a:rPr lang="en-US" sz="1500" dirty="0" smtClean="0"/>
              <a:t>.</a:t>
            </a:r>
            <a:r>
              <a:rPr lang="en-US" sz="1500" dirty="0" smtClean="0"/>
              <a:t> </a:t>
            </a:r>
            <a:r>
              <a:rPr lang="en-US" sz="1500" dirty="0" smtClean="0"/>
              <a:t>movement based on confrontation with the colonial </a:t>
            </a:r>
            <a:r>
              <a:rPr lang="en-US" sz="1500" dirty="0" smtClean="0"/>
              <a:t>government</a:t>
            </a:r>
            <a:endParaRPr lang="en-US" sz="15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1500" dirty="0" smtClean="0"/>
              <a:t>Nkrumah’s Convention Peoples party eventually led </a:t>
            </a:r>
            <a:r>
              <a:rPr lang="en-US" sz="1500" dirty="0" smtClean="0"/>
              <a:t>to British recognition of him </a:t>
            </a:r>
            <a:r>
              <a:rPr lang="en-US" sz="1500" dirty="0" smtClean="0"/>
              <a:t>as prime minister of Ghana (</a:t>
            </a:r>
            <a:r>
              <a:rPr lang="en-US" sz="1500" dirty="0" err="1" smtClean="0"/>
              <a:t>ind</a:t>
            </a:r>
            <a:r>
              <a:rPr lang="en-US" sz="1500" dirty="0" smtClean="0"/>
              <a:t>.</a:t>
            </a:r>
            <a:r>
              <a:rPr lang="en-US" sz="1500" dirty="0" smtClean="0"/>
              <a:t> </a:t>
            </a:r>
            <a:r>
              <a:rPr lang="en-US" sz="1500" dirty="0" smtClean="0"/>
              <a:t>in 1957)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1500" dirty="0" smtClean="0"/>
              <a:t>1960s- </a:t>
            </a:r>
            <a:r>
              <a:rPr lang="en-US" sz="1500" dirty="0" smtClean="0"/>
              <a:t>other </a:t>
            </a:r>
            <a:r>
              <a:rPr lang="en-US" sz="1500" dirty="0" smtClean="0"/>
              <a:t>British </a:t>
            </a:r>
            <a:r>
              <a:rPr lang="en-US" sz="1500" dirty="0" smtClean="0"/>
              <a:t>colonies </a:t>
            </a:r>
            <a:r>
              <a:rPr lang="en-US" sz="1500" dirty="0" smtClean="0"/>
              <a:t>received  </a:t>
            </a:r>
            <a:r>
              <a:rPr lang="en-US" sz="1500" dirty="0" smtClean="0"/>
              <a:t>independence</a:t>
            </a:r>
            <a:r>
              <a:rPr lang="en-US" sz="1500" dirty="0" smtClean="0"/>
              <a:t>.</a:t>
            </a:r>
            <a:endParaRPr lang="en-US" sz="1500" dirty="0" smtClean="0"/>
          </a:p>
          <a:p>
            <a:pPr marL="514350" indent="-514350">
              <a:buNone/>
            </a:pPr>
            <a:r>
              <a:rPr lang="en-US" sz="1500" dirty="0" smtClean="0"/>
              <a:t> 2.    France </a:t>
            </a:r>
            <a:r>
              <a:rPr lang="en-US" sz="1500" dirty="0" smtClean="0"/>
              <a:t>was slower to grant independence</a:t>
            </a:r>
            <a:endParaRPr lang="en-US" sz="15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1500" dirty="0" smtClean="0"/>
              <a:t>From 1956-1960 most French colonies in Africa gained independence.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1500" dirty="0" smtClean="0"/>
              <a:t>Belgians </a:t>
            </a:r>
            <a:r>
              <a:rPr lang="en-US" sz="1500" dirty="0" smtClean="0"/>
              <a:t>abandoned their colony in the </a:t>
            </a:r>
            <a:r>
              <a:rPr lang="en-US" sz="1500" dirty="0" smtClean="0"/>
              <a:t>Congo (1960) without </a:t>
            </a:r>
            <a:r>
              <a:rPr lang="en-US" sz="1500" dirty="0" smtClean="0"/>
              <a:t>any nationalist movement.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1500" dirty="0" smtClean="0"/>
              <a:t>Portugal was the only one that attempted to retain control of its African possessions</a:t>
            </a:r>
            <a:r>
              <a:rPr lang="en-US" sz="1500" dirty="0" smtClean="0"/>
              <a:t>.</a:t>
            </a:r>
            <a:endParaRPr lang="en-US" sz="15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9396">
            <a:off x="6584621" y="4305410"/>
            <a:ext cx="2395536" cy="229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066800"/>
            <a:ext cx="1809750" cy="284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67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Repression &amp; Guerrilla </a:t>
            </a:r>
            <a:r>
              <a:rPr lang="en-US" sz="2800" dirty="0" smtClean="0"/>
              <a:t>War: Struggle </a:t>
            </a:r>
            <a:r>
              <a:rPr lang="en-US" sz="2800" dirty="0" smtClean="0"/>
              <a:t>for the Settler Colonies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71600"/>
            <a:ext cx="6324600" cy="5257800"/>
          </a:xfrm>
        </p:spPr>
        <p:txBody>
          <a:bodyPr>
            <a:noAutofit/>
          </a:bodyPr>
          <a:lstStyle/>
          <a:p>
            <a:r>
              <a:rPr lang="en-US" sz="1500" dirty="0" smtClean="0"/>
              <a:t>Colonies </a:t>
            </a:r>
            <a:r>
              <a:rPr lang="en-US" sz="1500" dirty="0" smtClean="0"/>
              <a:t>with </a:t>
            </a:r>
            <a:r>
              <a:rPr lang="en-US" sz="1500" dirty="0" smtClean="0"/>
              <a:t>many whites</a:t>
            </a:r>
            <a:r>
              <a:rPr lang="en-US" sz="1500" dirty="0" smtClean="0"/>
              <a:t> resisted decolonization</a:t>
            </a:r>
            <a:r>
              <a:rPr lang="en-US" sz="1500" dirty="0" smtClean="0"/>
              <a:t>.</a:t>
            </a:r>
          </a:p>
          <a:p>
            <a:r>
              <a:rPr lang="en-US" sz="1500" dirty="0"/>
              <a:t> </a:t>
            </a:r>
            <a:r>
              <a:rPr lang="en-US" sz="1500" dirty="0" smtClean="0"/>
              <a:t>African groups turned to </a:t>
            </a:r>
            <a:r>
              <a:rPr lang="en-US" sz="1500" dirty="0" smtClean="0"/>
              <a:t>violence realizing that peaceful movements </a:t>
            </a:r>
            <a:r>
              <a:rPr lang="en-US" sz="1500" dirty="0" smtClean="0"/>
              <a:t>were unsuccessful</a:t>
            </a:r>
            <a:endParaRPr lang="en-US" sz="1500" dirty="0" smtClean="0"/>
          </a:p>
          <a:p>
            <a:r>
              <a:rPr lang="en-US" sz="1500" dirty="0" smtClean="0"/>
              <a:t>Radicals in Kenya discouraged with the Kenya African Union under </a:t>
            </a:r>
            <a:r>
              <a:rPr lang="en-US" sz="1500" dirty="0" err="1" smtClean="0"/>
              <a:t>Jomo</a:t>
            </a:r>
            <a:r>
              <a:rPr lang="en-US" sz="1500" dirty="0" smtClean="0"/>
              <a:t> Kenyatta, </a:t>
            </a:r>
            <a:r>
              <a:rPr lang="en-US" sz="1500" dirty="0"/>
              <a:t>f</a:t>
            </a:r>
            <a:r>
              <a:rPr lang="en-US" sz="1500" dirty="0" smtClean="0"/>
              <a:t>ormed the Land Freedom Army </a:t>
            </a:r>
            <a:r>
              <a:rPr lang="en-US" sz="1500" dirty="0" smtClean="0"/>
              <a:t>(1950s) &amp; began </a:t>
            </a:r>
            <a:r>
              <a:rPr lang="en-US" sz="1500" dirty="0" smtClean="0"/>
              <a:t>guerrilla war against </a:t>
            </a:r>
            <a:r>
              <a:rPr lang="en-US" sz="1500" dirty="0" smtClean="0"/>
              <a:t>whites and the British government</a:t>
            </a:r>
            <a:endParaRPr lang="en-US" sz="1500" dirty="0" smtClean="0"/>
          </a:p>
          <a:p>
            <a:r>
              <a:rPr lang="en-US" sz="1500" dirty="0" smtClean="0"/>
              <a:t>British was </a:t>
            </a:r>
            <a:r>
              <a:rPr lang="en-US" sz="1500" dirty="0" smtClean="0"/>
              <a:t>able </a:t>
            </a:r>
            <a:r>
              <a:rPr lang="en-US" sz="1500" dirty="0" smtClean="0"/>
              <a:t>to defeat the military threat, and agreed to negotiations for decolonization with Kenyatta.</a:t>
            </a:r>
          </a:p>
          <a:p>
            <a:r>
              <a:rPr lang="en-US" sz="1500" dirty="0" smtClean="0"/>
              <a:t>Kenya became independent in 1963.</a:t>
            </a:r>
          </a:p>
          <a:p>
            <a:r>
              <a:rPr lang="en-US" sz="1500" dirty="0" smtClean="0"/>
              <a:t>Algeria struggled for independence and was bloodier.</a:t>
            </a:r>
          </a:p>
          <a:p>
            <a:r>
              <a:rPr lang="en-US" sz="1500" dirty="0" smtClean="0"/>
              <a:t>National Liberation Front began a guerrilla war against the French in the 1950s, but independence negotiations began until 1958.</a:t>
            </a:r>
          </a:p>
          <a:p>
            <a:r>
              <a:rPr lang="en-US" sz="1500" dirty="0" smtClean="0"/>
              <a:t>The OAS attempted to </a:t>
            </a:r>
            <a:r>
              <a:rPr lang="en-US" sz="1500" dirty="0" smtClean="0"/>
              <a:t>kill </a:t>
            </a:r>
            <a:r>
              <a:rPr lang="en-US" sz="1500" dirty="0" smtClean="0"/>
              <a:t>Charles de Gaulle and overthrow the French government to undo the independence agreements.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14925"/>
            <a:ext cx="2590799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2590800" cy="185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Persistence of White Supremacy in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Only in South Africa did the white minority still have power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Afrikaner population of South Africa had no European homeland to retreat and regarded themselves as white Africans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To maintain political superiority, Afrikaners depended on racist systems of social and political organization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Afrikaner National Party dominated the political scene (1930s-1940s) under it South Africa achieved independence in 1961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Imposing apartheid, a rigid system of racial discrimination, the Afrikaner minority imposed economic and political discrimination on blacks, mixed-race peoples, and Indians living in South Africa</a:t>
            </a:r>
          </a:p>
          <a:p>
            <a:endParaRPr lang="en-US" dirty="0"/>
          </a:p>
        </p:txBody>
      </p:sp>
      <p:pic>
        <p:nvPicPr>
          <p:cNvPr id="5122" name="Picture 2" descr="http://t3.gstatic.com/images?q=tbn:ANd9GcSd7AJ5YyWA4MCoh9naYlrLS8DLGIddXDtRw1EwwggyrVu1ZMfn"/>
          <p:cNvPicPr>
            <a:picLocks noChangeAspect="1" noChangeArrowheads="1"/>
          </p:cNvPicPr>
          <p:nvPr/>
        </p:nvPicPr>
        <p:blipFill>
          <a:blip r:embed="rId2" cstate="print"/>
          <a:srcRect b="59533"/>
          <a:stretch>
            <a:fillRect/>
          </a:stretch>
        </p:blipFill>
        <p:spPr bwMode="auto">
          <a:xfrm rot="19780658">
            <a:off x="122363" y="2613309"/>
            <a:ext cx="18669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Conflicting Nationalisms: Arabs, Israelis and the Palestinian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133600"/>
            <a:ext cx="5943600" cy="4267199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In the aftermath of the Holocaust, many supported Zionist demands for creation of a Jewish state</a:t>
            </a:r>
          </a:p>
          <a:p>
            <a:r>
              <a:rPr lang="en-US" sz="1800" dirty="0" smtClean="0"/>
              <a:t>Arab resistance to more Jewish immigration made Britain limit it</a:t>
            </a:r>
          </a:p>
          <a:p>
            <a:r>
              <a:rPr lang="en-US" sz="1800" dirty="0" smtClean="0"/>
              <a:t>The Zionist military force, the </a:t>
            </a:r>
            <a:r>
              <a:rPr lang="en-US" sz="1800" dirty="0" err="1" smtClean="0"/>
              <a:t>Haganah</a:t>
            </a:r>
            <a:r>
              <a:rPr lang="en-US" sz="1800" dirty="0" smtClean="0"/>
              <a:t>, then began a violent resistance to British government</a:t>
            </a:r>
          </a:p>
          <a:p>
            <a:r>
              <a:rPr lang="en-US" sz="1800" dirty="0" smtClean="0"/>
              <a:t>1937- British commission proposed partition of Palestine, was approved by the United Nations in 1948</a:t>
            </a:r>
          </a:p>
          <a:p>
            <a:r>
              <a:rPr lang="en-US" sz="1800" dirty="0" smtClean="0"/>
              <a:t>Arab states attacked Israel but they were able to defend their new nation and expand at the expense of their Arab neighbors</a:t>
            </a:r>
          </a:p>
          <a:p>
            <a:endParaRPr lang="en-US" dirty="0"/>
          </a:p>
        </p:txBody>
      </p:sp>
      <p:pic>
        <p:nvPicPr>
          <p:cNvPr id="4098" name="Picture 2" descr="http://t2.gstatic.com/images?q=tbn:ANd9GcSz4iS82QbIYZjYuyjFL8ui4YxJKDe-Zvtem5zM9hoJLT47iLp0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838934"/>
            <a:ext cx="2057400" cy="185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Conclusion: The limits of Decolonization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133600"/>
            <a:ext cx="59436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In many parts of the world, decolonization was not a revolutionary procedure </a:t>
            </a:r>
          </a:p>
          <a:p>
            <a:r>
              <a:rPr lang="en-US" dirty="0" smtClean="0"/>
              <a:t>Power passed from one class of elites to another. </a:t>
            </a:r>
          </a:p>
          <a:p>
            <a:r>
              <a:rPr lang="en-US" dirty="0" smtClean="0"/>
              <a:t>Little social and economic reform was involved</a:t>
            </a:r>
          </a:p>
          <a:p>
            <a:r>
              <a:rPr lang="en-US" dirty="0" smtClean="0"/>
              <a:t>Decolonization did little to disrupt Western economic dominance of the system of global trade</a:t>
            </a:r>
            <a:endParaRPr lang="en-US" dirty="0"/>
          </a:p>
        </p:txBody>
      </p:sp>
      <p:pic>
        <p:nvPicPr>
          <p:cNvPr id="3074" name="Picture 2" descr="http://t2.gstatic.com/images?q=tbn:ANd9GcSkGBrBLXjUY98ry20TeudZv9ezgmSeN8jUAXTb2SKEB814HXU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1752600"/>
            <a:ext cx="1876425" cy="2438400"/>
          </a:xfrm>
          <a:prstGeom prst="rect">
            <a:avLst/>
          </a:prstGeom>
          <a:noFill/>
        </p:spPr>
      </p:pic>
      <p:sp>
        <p:nvSpPr>
          <p:cNvPr id="3076" name="AutoShape 4" descr="data:image/jpg;base64,/9j/4AAQSkZJRgABAQAAAQABAAD/2wCEAAkGBhAPEA8PDxAPDw4QDw8PEA8PDw8PDw0NFRAVFBQQEhQXGyYeFxojGRIUHy8iIygpLS0sFR4xNTAqNSYrLCkBCQoKDgwOFA8PFykfHBwpKSksKSksKSkpKSkpKSwpKSktKSkpKSkpLCwpLCkpKSkpKSkpKSksLCksKSkpKSwqLP/AABEIAMYA/gMBIgACEQEDEQH/xAAcAAACAgMBAQAAAAAAAAAAAAAAAwECBAUHBgj/xAA/EAACAQMBBgIHBQUHBQAAAAABAgADBBESBQYhMUFRB2ETIjJxgZGhFEJScrEjYsHh8DM0Q1OCssIVJERjc//EABgBAQEBAQEAAAAAAAAAAAAAAAABAgME/8QAHREBAQEBAAMBAQEAAAAAAAAAAAERAhIhMVEDcf/aAAwDAQACEQMRAD8A6TTpzJp0oivXWkFJDEswVVUZZ2wTgD3An3AzBud8KVA4qW90PMJTP/Ocb3JcrElvxvkpR60p5q28R9nk4Zq1M/v0T/xJm5tN6bGr7FzR9zNoPybEssq5WzWnLhIUqisMqQw7qQR8xGYm5DEASRCTK0iTCEoIQhAIQhAIQhAIQhAIQhAIQhAIQhAiQZaRAqRFOI4iUYTNZrFdZjVVmY6xFVZGWDUWYdVJn1VmNUSUYG3doehNCoOGirxP7rKUP+6b26tKNSnkqrBhzxNJvFY+kpMPI/Oafd7eNynoWPFfV48hjhPF/fn3rv8AyvrE3+6tNmIAHH4Y90TS8OS/3goxnnwAxxzNrTvA1QlmCois9RzgBVUZJPynO96N4L/a1J3sSDYIWBopUBuGVTg16tNeLDHHHHTkZAyCefHN69OluN7UqbNsHw21mWoDj0dkKlR89iUyPnPVbC3yV8LSa8rjoblLSl9TUV/mDOY7r+Fr11WrrBVxnWhzq78f4Tp+7vhtRt8M2WYdyTPZzznxyte2pvkA8OXQ5+stK00CgAchwlp3ZEIQgEIQgEIQgEIQgEIQgEIQgEIQgEIQgEiTCBBlSJaVmalKYTHqCZTCIqCZZYdRZiuJm1BMZxKht1QypHlOZ7Ypm0uS2PUc5/1Tq7LmeQ312J6WkxA9YDI985987G+bleK3t2m//TrgUuFS4enQyMj1Ma3+ij5zmez7O+saiVqfpKL4Vldc47gMBOk2GKyUqDe0K+SD2amV5eWkidFud1KVVcFRyxM/y9c106+vCbkeItNqgSuVsL5zktj/ALK/PLVUUcFf99cHvmdesdpiphXX0dUjOgkMGH4qbjg6+74gTlG8XhuMNpQFTxKkcCe47HzHGabY+8V7sr9jUV72xBB9A5P2m2x9+i44nHlxHbrOk2fGfrv0J5jdne6jd0hVoVftNHhqwB9otz+GtTHP8w+XWekp1QwDKQQeRByDNzrUxeEITQIQhAIQhAIQhAIQhAIQhAIQhAIQhAIQkQCQZMgzNSqGJeOaKeZZrFqCY7rMqoJjuIGxWnMe+tQ6kdxMxZYiFxymvuxUp7Qo1KSko1QekGQAqjJ14PP4d50+2En7EhYMRxHKP0iOeWqVVtlYYInmtvbm06wJCgHuOYM9ZIxNXkcG2ruvc2Nb7TbVHt64OfTU+T+VZOTjz5/mnqd1PE9KjrQvgtleMcLVHGyvTyznkrfI9+06JfbLSqpDAcZznerw6DByihlbiyMMq3n5HzGD5zFhv66VQvAcKw0ORkDIIYd0b7wmTOFbF3nvdlEUHV7yxB421Q5uKA70Kn3gO3Mdus6tu7vRQvKQq21X09PhqXI+0UD+GonM/wBc5Z3+rjfwlUqBhkEEdxLToghCEAhCEAhCEAhCEAhCEAhCEAkSZElBIMmVmalVaKaNMU0iMepMdxMlxEMIG0WWEosuJYsWhIkzaiEIQCUemCMEZl4SYPMbwbn0rhT6oz075nMdq7tXVhW+0W71KNYHhXp8dQ/DWTlUH1987rMS92alUEMoOZi8rLjn263iklV1oX4Syu24JXBzZ3h5ZyfZbyPEfSdFpXIJCt6rEcOOQw7qes5rvX4chg5pqGVuLU2GUbzx38xxHeea2JvTfbJPoHWpeWQPG2qEm5oDqaD/AHwO3MduszLi+q7tCaDdre22vqQrWtX0yD20PC4oH8Lpz/rrN7TqBhkEETpLqYtCEJpBCEIBCEIBCEIBCEjMAhCBmaAmVMkmVJmalVaLaWJi2kQp4h495jvKNosusUhjRKqYQhNRUwkSZQQhCAQhCBVkB4HjPObwbn0rlT6oz0PUGelhM3mUcI2tupc2Ff7TQerRqj/yKPtEdqq8qg9/H3z1O6/iojOlvtDRa3D8Kdyv90uyOGDn2G8j9J0S7sEqghgDnynOt6/DdXDtSUEN7VMjKP8ADofMcR0nOzGvLfVdJpXAOM4BIyMHKsO6nrHTgmx95dobHb0Ol7uzHOzqsTWpDqbd/vDy5+XWdY3V30tdoU/SW1T0gA9ek3C4on99Oo8xNzr9THo4SqsDxHEd5abQQhCAQhCBEIQk0EgwJkGYtAZRjJJlSZEVJizLGUJhCniHjmMS8DYoY5TMZGjlaVTYSoMsJVEIQmhMJEmUEIQgEIQgEqy54GWhA89t/dGjdKQVGeh6icm3h3JuLOt9poPUpVlOpbmjkVOH+av+IPr7+U7ziY91ZJUBDAH4TnYa5fur4t4ZKG1AtCqx0peU+NrckfjH3G+RHUCdSt7xXAwR6wyuCGV1/EpHAic93p8N0qB2pBfW9pCNVOp+Zf48x0InPEqbQ2U+ii1Q0lOfsruSVPe3c+1+Xg3bPOZ2z416fRkJzTc7xioXGKN0RSqZ0ioeA1fhqD7pnSUcMAQQQRkEHII7gzpOtSzFpEIS1BIMmVJmbQSCYEyhMyAmUJkmUaEDGLYyS0oTCFsYlzGMYpzAzUMarTGptHKZVZAMvmJVpcNCmAyZXMnMomEAYSghCEuiYSIRomEiEaJkQhGiGXM0m3N2aN0hV0BzN5IImKOD74+GboTUQMxHKrT/ALZB2b/MHv4+fSYW6fiNebJZaNz+2tNWkHJ0A9gSM028jj3dZ364tgwIIBnhd6vDylXDPTARyCDwBVx+FlPAiRdes3f3ntr+mHoOCcAshI1pnuP4ibWfNVXZt7smsHtyyEHPoy5CH/5VD7P5W+Z5TqW5fi5b3a+jus0bhfVYlSBn98c0P0/SXf1c/HQpUma2lvRZOxUXNIODgq7ejbPufE2GoMMqQw7g5HzkZDGV1QMoTAkmUJkEypaAGUMGaLLQKsYpjLsYhzKjJRo9GmIhj1aFZQMupiFaMBgODSwMSDLBoDgZOYvVDVAZmTKZk5gWhK5gDAtCVzDMaLQlcwzGi0jMjMjMmiZSomZJaQTA0u2NhU66lXUEEdROL7/7kvaD09DIKHKOvB0HVM9Vx0P8Z31xNTt3ZK3FJ6bDIYEe6CPn/Y++q1MULz9nUX1Vq4wp7A/h/T8s3y1q9BtdGrUTqGpOyZB5cjxnnN6N31t6xoXC+oTilWUYanx4LnqvYHzHaYFtfXWz+H94tf8AYM9Pw/UTh1xN9eq9Etz9jo1n4lbRo4zUWuo6VaasT/qXB+s9NsrxboVMC5oPSPIvSPpFHmVOCPhmc2s72jdJrosM8NSngVPZh09/6xNxQ0+RnPz6nqteHNfQFhtKhcrrt6qVl66GGV/MvMfGNefPVptGpRcPTd6dQcnRmU+7Inv93/FQ8Kd+upeX2imo1DzdRwb3jB8jO3P9Jfrl1/Oz46ETFsZFC4p1UWrRdalJvZdDkHy8j5GUZp1jkqzRTNLOYl2lQ9Xj0aYSPHK8KzFeMDzFV41WgZAaXDTHDS+qA/XJBiA0sGgODS2qIDyweA4GTqiQ0nVAbmQTF64apBfVDVF6oaoDNUgtFlpGqAzVILSmZGYFi0o4gTIMDw3iHumt3QYgeuoJHc9cfScbtKrIWpVPbXgc8mHfH9dZ9K10BBBnHPEjc8oxuaI8zj658j/PvM98eUx046x4irsnD+lt2NCsOI0+w3cEf17pn2e8GSKN2oo1OSv/AIVTzDfd+PD3cpq7e+6HgRwIPQ+cyarpUBVwGB6Hj8RONl+dO3+Nrd2ZHHpMMVCvA8pg295WtsBCa9uP8Fz69Mf+tv4fTrNjSuKVwuqieI9pDwdT5iYvOe/sWXW02DvJXsn9JbvhTjXTbLU6g7OvX38xOrbvb10NoITT/Z11GalBjlgOrIfvL+nXz4Y5KnHIxlrtF6TrUpO1OohBVlOCp7zfPVjHXMrvzmJczQ7p74pfpofCXSDLoOC1V/zEH6jp7punaeiXXCzFkePSpMBHj0aVGarxyvMJWj1eBlhpYNMdakuGgP1SdUTqlgYDg0nXEAy2qA4PJ1xGqTqgO1w1xIaGqA7XDVE6pOZAzVDVFaoaoDS0gtF65GqA3MgtF6pUvAsxmBtC0WopVhkETMLRbGUcT343AakzVqAOOPADkO3mJ4VLog6G9Vh0PXzE+mru1VwQRkTmW+nhytUNUojDcTgd/LsZLJWuesc5WvKVaYJDoSlQcnXgfc3eY91Sq27GnWUjHDOP1kLX6g/KY8bHXZWzpbYDYS5Gh+QrL7DfmHQ/1wl6qEeYPIjkR3mpaqCMH+X8psd1dn1K9ylBG/ZHLOp46UHMr25j5zPjPsPLFrPbRtqqVUqBKtNtSnPI9iO3T4zuGy9qrc0KVdeAqor47EjiPnmauy3WtUQKKFP4qCSe5zNtTRUAVQABwAHICdOZjletMR4+m8wEqR6PNss9HjleYKPHq8DMV4xXmIHjVeQZIaWDRCvLK0ofqhqig0nVGBmqGqL1ScyBuqGYrVDXAbqhqig0nVAZqkEymqRqgX1wLxRMgvAbqhqiQ0nXAuWlC0gtKF4EsYiqgMuWi3aB5jeLdGhdKQ6DPfqJyjb/AIc3FuS1D1056euJ3hzMKvRDcxmUfNFYuh01FZG7EETdbmbwpaXdOpU/szlHP4Ubm3wwD8J2Dae69vXzrpqfeBNJS8OLRXDCmOBzg8R35GS4vk9jSuFZVZSGVgGVhxDKRkESHYxdFNKgDkBj3CXZ4QlGj0aTCWLTkaPQwhLUNVo5WhCZDAYwNCE1BYNJzCEgCZOYQlE5kQhAnMMwhIDMgmRCQQTKkyYQKloapMIFWaLLwhAqXi3aEICmeJYyYQEtFkQhAoWiajwh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g;base64,/9j/4AAQSkZJRgABAQAAAQABAAD/2wCEAAkGBhAPEA8PDxAPDw4QDw8PEA8PDw8PDw0NFRAVFBQQEhQXGyYeFxojGRIUHy8iIygpLS0sFR4xNTAqNSYrLCkBCQoKDgwOFA8PFykfHBwpKSksKSksKSkpKSkpKSwpKSktKSkpKSkpLCwpLCkpKSkpKSkpKSksLCksKSkpKSwqLP/AABEIAMYA/gMBIgACEQEDEQH/xAAcAAACAgMBAQAAAAAAAAAAAAAAAwECBAUHBgj/xAA/EAACAQMBBgIHBQUHBQAAAAABAgADBBESBQYhMUFRB2ETIjJxgZGhFEJScrEjYsHh8DM0Q1OCssIVJERjc//EABgBAQEBAQEAAAAAAAAAAAAAAAABAgME/8QAHREBAQEBAAMBAQEAAAAAAAAAAAERAhIhMVEDcf/aAAwDAQACEQMRAD8A6TTpzJp0oivXWkFJDEswVVUZZ2wTgD3An3AzBud8KVA4qW90PMJTP/Ocb3JcrElvxvkpR60p5q28R9nk4Zq1M/v0T/xJm5tN6bGr7FzR9zNoPybEssq5WzWnLhIUqisMqQw7qQR8xGYm5DEASRCTK0iTCEoIQhAIQhAIQhAIQhAIQhAIQhAIQhAiQZaRAqRFOI4iUYTNZrFdZjVVmY6xFVZGWDUWYdVJn1VmNUSUYG3doehNCoOGirxP7rKUP+6b26tKNSnkqrBhzxNJvFY+kpMPI/Oafd7eNynoWPFfV48hjhPF/fn3rv8AyvrE3+6tNmIAHH4Y90TS8OS/3goxnnwAxxzNrTvA1QlmCois9RzgBVUZJPynO96N4L/a1J3sSDYIWBopUBuGVTg16tNeLDHHHHTkZAyCefHN69OluN7UqbNsHw21mWoDj0dkKlR89iUyPnPVbC3yV8LSa8rjoblLSl9TUV/mDOY7r+Fr11WrrBVxnWhzq78f4Tp+7vhtRt8M2WYdyTPZzznxyte2pvkA8OXQ5+stK00CgAchwlp3ZEIQgEIQgEIQgEIQgEIQgEIQgEIQgEIQgEiTCBBlSJaVmalKYTHqCZTCIqCZZYdRZiuJm1BMZxKht1QypHlOZ7Ypm0uS2PUc5/1Tq7LmeQ312J6WkxA9YDI985987G+bleK3t2m//TrgUuFS4enQyMj1Ma3+ij5zmez7O+saiVqfpKL4Vldc47gMBOk2GKyUqDe0K+SD2amV5eWkidFud1KVVcFRyxM/y9c106+vCbkeItNqgSuVsL5zktj/ALK/PLVUUcFf99cHvmdesdpiphXX0dUjOgkMGH4qbjg6+74gTlG8XhuMNpQFTxKkcCe47HzHGabY+8V7sr9jUV72xBB9A5P2m2x9+i44nHlxHbrOk2fGfrv0J5jdne6jd0hVoVftNHhqwB9otz+GtTHP8w+XWekp1QwDKQQeRByDNzrUxeEITQIQhAIQhAIQhAIQhAIQhAIQhAIQhAIQkQCQZMgzNSqGJeOaKeZZrFqCY7rMqoJjuIGxWnMe+tQ6kdxMxZYiFxymvuxUp7Qo1KSko1QekGQAqjJ14PP4d50+2En7EhYMRxHKP0iOeWqVVtlYYInmtvbm06wJCgHuOYM9ZIxNXkcG2ruvc2Nb7TbVHt64OfTU+T+VZOTjz5/mnqd1PE9KjrQvgtleMcLVHGyvTyznkrfI9+06JfbLSqpDAcZznerw6DByihlbiyMMq3n5HzGD5zFhv66VQvAcKw0ORkDIIYd0b7wmTOFbF3nvdlEUHV7yxB421Q5uKA70Kn3gO3Mdus6tu7vRQvKQq21X09PhqXI+0UD+GonM/wBc5Z3+rjfwlUqBhkEEdxLToghCEAhCEAhCEAhCEAhCEAhCEAkSZElBIMmVmalVaKaNMU0iMepMdxMlxEMIG0WWEosuJYsWhIkzaiEIQCUemCMEZl4SYPMbwbn0rhT6oz075nMdq7tXVhW+0W71KNYHhXp8dQ/DWTlUH1987rMS92alUEMoOZi8rLjn263iklV1oX4Syu24JXBzZ3h5ZyfZbyPEfSdFpXIJCt6rEcOOQw7qes5rvX4chg5pqGVuLU2GUbzx38xxHeea2JvTfbJPoHWpeWQPG2qEm5oDqaD/AHwO3MduszLi+q7tCaDdre22vqQrWtX0yD20PC4oH8Lpz/rrN7TqBhkEETpLqYtCEJpBCEIBCEIBCEIBCEjMAhCBmaAmVMkmVJmalVaLaWJi2kQp4h495jvKNosusUhjRKqYQhNRUwkSZQQhCAQhCBVkB4HjPObwbn0rlT6oz0PUGelhM3mUcI2tupc2Ff7TQerRqj/yKPtEdqq8qg9/H3z1O6/iojOlvtDRa3D8Kdyv90uyOGDn2G8j9J0S7sEqghgDnynOt6/DdXDtSUEN7VMjKP8ADofMcR0nOzGvLfVdJpXAOM4BIyMHKsO6nrHTgmx95dobHb0Ol7uzHOzqsTWpDqbd/vDy5+XWdY3V30tdoU/SW1T0gA9ek3C4on99Oo8xNzr9THo4SqsDxHEd5abQQhCAQhCBEIQk0EgwJkGYtAZRjJJlSZEVJizLGUJhCniHjmMS8DYoY5TMZGjlaVTYSoMsJVEIQmhMJEmUEIQgEIQgEqy54GWhA89t/dGjdKQVGeh6icm3h3JuLOt9poPUpVlOpbmjkVOH+av+IPr7+U7ziY91ZJUBDAH4TnYa5fur4t4ZKG1AtCqx0peU+NrckfjH3G+RHUCdSt7xXAwR6wyuCGV1/EpHAic93p8N0qB2pBfW9pCNVOp+Zf48x0InPEqbQ2U+ii1Q0lOfsruSVPe3c+1+Xg3bPOZ2z416fRkJzTc7xioXGKN0RSqZ0ioeA1fhqD7pnSUcMAQQQRkEHII7gzpOtSzFpEIS1BIMmVJmbQSCYEyhMyAmUJkmUaEDGLYyS0oTCFsYlzGMYpzAzUMarTGptHKZVZAMvmJVpcNCmAyZXMnMomEAYSghCEuiYSIRomEiEaJkQhGiGXM0m3N2aN0hV0BzN5IImKOD74+GboTUQMxHKrT/ALZB2b/MHv4+fSYW6fiNebJZaNz+2tNWkHJ0A9gSM028jj3dZ364tgwIIBnhd6vDylXDPTARyCDwBVx+FlPAiRdes3f3ntr+mHoOCcAshI1pnuP4ibWfNVXZt7smsHtyyEHPoy5CH/5VD7P5W+Z5TqW5fi5b3a+jus0bhfVYlSBn98c0P0/SXf1c/HQpUma2lvRZOxUXNIODgq7ejbPufE2GoMMqQw7g5HzkZDGV1QMoTAkmUJkEypaAGUMGaLLQKsYpjLsYhzKjJRo9GmIhj1aFZQMupiFaMBgODSwMSDLBoDgZOYvVDVAZmTKZk5gWhK5gDAtCVzDMaLQlcwzGi0jMjMjMmiZSomZJaQTA0u2NhU66lXUEEdROL7/7kvaD09DIKHKOvB0HVM9Vx0P8Z31xNTt3ZK3FJ6bDIYEe6CPn/Y++q1MULz9nUX1Vq4wp7A/h/T8s3y1q9BtdGrUTqGpOyZB5cjxnnN6N31t6xoXC+oTilWUYanx4LnqvYHzHaYFtfXWz+H94tf8AYM9Pw/UTh1xN9eq9Etz9jo1n4lbRo4zUWuo6VaasT/qXB+s9NsrxboVMC5oPSPIvSPpFHmVOCPhmc2s72jdJrosM8NSngVPZh09/6xNxQ0+RnPz6nqteHNfQFhtKhcrrt6qVl66GGV/MvMfGNefPVptGpRcPTd6dQcnRmU+7Inv93/FQ8Kd+upeX2imo1DzdRwb3jB8jO3P9Jfrl1/Oz46ETFsZFC4p1UWrRdalJvZdDkHy8j5GUZp1jkqzRTNLOYl2lQ9Xj0aYSPHK8KzFeMDzFV41WgZAaXDTHDS+qA/XJBiA0sGgODS2qIDyweA4GTqiQ0nVAbmQTF64apBfVDVF6oaoDNUgtFlpGqAzVILSmZGYFi0o4gTIMDw3iHumt3QYgeuoJHc9cfScbtKrIWpVPbXgc8mHfH9dZ9K10BBBnHPEjc8oxuaI8zj658j/PvM98eUx046x4irsnD+lt2NCsOI0+w3cEf17pn2e8GSKN2oo1OSv/AIVTzDfd+PD3cpq7e+6HgRwIPQ+cyarpUBVwGB6Hj8RONl+dO3+Nrd2ZHHpMMVCvA8pg295WtsBCa9uP8Fz69Mf+tv4fTrNjSuKVwuqieI9pDwdT5iYvOe/sWXW02DvJXsn9JbvhTjXTbLU6g7OvX38xOrbvb10NoITT/Z11GalBjlgOrIfvL+nXz4Y5KnHIxlrtF6TrUpO1OohBVlOCp7zfPVjHXMrvzmJczQ7p74pfpofCXSDLoOC1V/zEH6jp7punaeiXXCzFkePSpMBHj0aVGarxyvMJWj1eBlhpYNMdakuGgP1SdUTqlgYDg0nXEAy2qA4PJ1xGqTqgO1w1xIaGqA7XDVE6pOZAzVDVFaoaoDS0gtF65GqA3MgtF6pUvAsxmBtC0WopVhkETMLRbGUcT343AakzVqAOOPADkO3mJ4VLog6G9Vh0PXzE+mru1VwQRkTmW+nhytUNUojDcTgd/LsZLJWuesc5WvKVaYJDoSlQcnXgfc3eY91Sq27GnWUjHDOP1kLX6g/KY8bHXZWzpbYDYS5Gh+QrL7DfmHQ/1wl6qEeYPIjkR3mpaqCMH+X8psd1dn1K9ylBG/ZHLOp46UHMr25j5zPjPsPLFrPbRtqqVUqBKtNtSnPI9iO3T4zuGy9qrc0KVdeAqor47EjiPnmauy3WtUQKKFP4qCSe5zNtTRUAVQABwAHICdOZjletMR4+m8wEqR6PNss9HjleYKPHq8DMV4xXmIHjVeQZIaWDRCvLK0ofqhqig0nVGBmqGqL1ScyBuqGYrVDXAbqhqig0nVAZqkEymqRqgX1wLxRMgvAbqhqiQ0nXAuWlC0gtKF4EsYiqgMuWi3aB5jeLdGhdKQ6DPfqJyjb/AIc3FuS1D1056euJ3hzMKvRDcxmUfNFYuh01FZG7EETdbmbwpaXdOpU/szlHP4Ubm3wwD8J2Dae69vXzrpqfeBNJS8OLRXDCmOBzg8R35GS4vk9jSuFZVZSGVgGVhxDKRkESHYxdFNKgDkBj3CXZ4QlGj0aTCWLTkaPQwhLUNVo5WhCZDAYwNCE1BYNJzCEgCZOYQlE5kQhAnMMwhIDMgmRCQQTKkyYQKloapMIFWaLLwhAqXi3aEICmeJYyYQEtFkQhAoWiajwh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t1.gstatic.com/images?q=tbn:ANd9GcRAA5W58nbwPj6Fb7bYZ2604YsOuOQcYJPJ6WFw2yuu5vSF3m7p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294717">
            <a:off x="7010400" y="762000"/>
            <a:ext cx="1876425" cy="2088400"/>
          </a:xfrm>
          <a:prstGeom prst="rect">
            <a:avLst/>
          </a:prstGeom>
          <a:noFill/>
        </p:spPr>
      </p:pic>
      <p:sp>
        <p:nvSpPr>
          <p:cNvPr id="8" name="Flowchart: Summing Junction 7"/>
          <p:cNvSpPr/>
          <p:nvPr/>
        </p:nvSpPr>
        <p:spPr>
          <a:xfrm>
            <a:off x="1066800" y="2286000"/>
            <a:ext cx="381000" cy="4572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Phases of Decolonization in India and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5943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India and Asian colonies were colonized before Africa</a:t>
            </a:r>
          </a:p>
          <a:p>
            <a:r>
              <a:rPr lang="en-US" dirty="0" smtClean="0"/>
              <a:t>Were also </a:t>
            </a:r>
            <a:r>
              <a:rPr lang="en-US" dirty="0"/>
              <a:t>first to </a:t>
            </a:r>
            <a:r>
              <a:rPr lang="en-US" dirty="0" smtClean="0"/>
              <a:t>make </a:t>
            </a:r>
            <a:r>
              <a:rPr lang="en-US" dirty="0"/>
              <a:t>independence </a:t>
            </a:r>
            <a:r>
              <a:rPr lang="en-US" dirty="0" smtClean="0"/>
              <a:t>movements</a:t>
            </a:r>
          </a:p>
          <a:p>
            <a:r>
              <a:rPr lang="en-US" dirty="0" smtClean="0"/>
              <a:t>Western- </a:t>
            </a:r>
            <a:r>
              <a:rPr lang="en-US" dirty="0"/>
              <a:t>educated minorities organized politically to </a:t>
            </a:r>
            <a:r>
              <a:rPr lang="en-US" dirty="0" smtClean="0"/>
              <a:t>end Imperialism </a:t>
            </a:r>
          </a:p>
          <a:p>
            <a:r>
              <a:rPr lang="en-US" dirty="0" smtClean="0"/>
              <a:t>India </a:t>
            </a:r>
            <a:r>
              <a:rPr lang="en-US" dirty="0"/>
              <a:t>and Egypt </a:t>
            </a:r>
            <a:r>
              <a:rPr lang="en-US" dirty="0" smtClean="0"/>
              <a:t>are </a:t>
            </a:r>
            <a:r>
              <a:rPr lang="en-US" dirty="0"/>
              <a:t>examples of early decolonization </a:t>
            </a:r>
            <a:r>
              <a:rPr lang="en-US" dirty="0" smtClean="0"/>
              <a:t>movements</a:t>
            </a:r>
            <a:endParaRPr lang="en-US" dirty="0"/>
          </a:p>
          <a:p>
            <a:endParaRPr lang="en-US" dirty="0"/>
          </a:p>
        </p:txBody>
      </p:sp>
      <p:pic>
        <p:nvPicPr>
          <p:cNvPr id="16386" name="Picture 2" descr="http://www.crossed-flag-pins.com/Friendship-Pins/Egypt/Flag-Pins-Egypt-Indi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 contrast="-20000"/>
          </a:blip>
          <a:srcRect/>
          <a:stretch>
            <a:fillRect/>
          </a:stretch>
        </p:blipFill>
        <p:spPr bwMode="auto">
          <a:xfrm>
            <a:off x="6629400" y="3124200"/>
            <a:ext cx="2514600" cy="2209800"/>
          </a:xfrm>
          <a:prstGeom prst="cloudCallou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6858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India: Nationalist challenge British Raj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0772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1885- Groups </a:t>
            </a:r>
            <a:r>
              <a:rPr lang="en-US" dirty="0"/>
              <a:t>of Western-educated Indians </a:t>
            </a:r>
            <a:r>
              <a:rPr lang="en-US" dirty="0" smtClean="0"/>
              <a:t>in </a:t>
            </a:r>
            <a:r>
              <a:rPr lang="en-US" dirty="0"/>
              <a:t>major cities </a:t>
            </a:r>
            <a:r>
              <a:rPr lang="en-US" dirty="0" smtClean="0"/>
              <a:t>made the </a:t>
            </a:r>
            <a:r>
              <a:rPr lang="en-US" dirty="0"/>
              <a:t>Indian National Congress </a:t>
            </a:r>
            <a:r>
              <a:rPr lang="en-US" dirty="0" smtClean="0"/>
              <a:t>party</a:t>
            </a:r>
          </a:p>
          <a:p>
            <a:r>
              <a:rPr lang="en-US" dirty="0" smtClean="0"/>
              <a:t>At first they only presented the British government with present problems in the society</a:t>
            </a:r>
          </a:p>
          <a:p>
            <a:r>
              <a:rPr lang="en-US" dirty="0" smtClean="0"/>
              <a:t>Most </a:t>
            </a:r>
            <a:r>
              <a:rPr lang="en-US" dirty="0"/>
              <a:t>of the issues concerned the Indian elite, not the </a:t>
            </a:r>
            <a:r>
              <a:rPr lang="en-US" dirty="0" smtClean="0"/>
              <a:t>poor</a:t>
            </a:r>
          </a:p>
          <a:p>
            <a:r>
              <a:rPr lang="en-US" dirty="0" smtClean="0"/>
              <a:t>The group created a sense of Indian identity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 descr="http://img.timeinc.net/time/time100/poc/images/gandh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381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143000"/>
          </a:xfrm>
        </p:spPr>
        <p:txBody>
          <a:bodyPr/>
          <a:lstStyle/>
          <a:p>
            <a:r>
              <a:rPr lang="en-US" sz="4000" dirty="0" smtClean="0"/>
              <a:t>Social Bases of a Mass Movement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5638800"/>
          </a:xfrm>
        </p:spPr>
        <p:txBody>
          <a:bodyPr>
            <a:normAutofit/>
          </a:bodyPr>
          <a:lstStyle/>
          <a:p>
            <a:r>
              <a:rPr lang="en-US" dirty="0"/>
              <a:t>British economic and social policies </a:t>
            </a:r>
            <a:r>
              <a:rPr lang="en-US" dirty="0" smtClean="0"/>
              <a:t>helped get support for the Congress Party</a:t>
            </a:r>
          </a:p>
          <a:p>
            <a:r>
              <a:rPr lang="en-US" dirty="0" smtClean="0"/>
              <a:t>Indians had to pay huge </a:t>
            </a:r>
            <a:r>
              <a:rPr lang="en-US" dirty="0"/>
              <a:t>costs for the colonial army, high-salaried bureaucrats, and the importation of British manufactured </a:t>
            </a:r>
            <a:r>
              <a:rPr lang="en-US" dirty="0" smtClean="0"/>
              <a:t>goods- they were getting tired of it for money isn't going to them</a:t>
            </a:r>
          </a:p>
          <a:p>
            <a:r>
              <a:rPr lang="en-US" dirty="0" smtClean="0"/>
              <a:t>Many problems within peasantry (i.e. food shortage)</a:t>
            </a:r>
          </a:p>
          <a:p>
            <a:pPr lvl="1"/>
            <a:r>
              <a:rPr lang="en-US" dirty="0" smtClean="0"/>
              <a:t>nationalists blame this on British </a:t>
            </a:r>
            <a:r>
              <a:rPr lang="en-US" dirty="0"/>
              <a:t>policies that encouraged peasants to shift from the production of food to commercial </a:t>
            </a:r>
            <a:r>
              <a:rPr lang="en-US" dirty="0" smtClean="0"/>
              <a:t>crops- this caused more resentment towards the British Raj, also accusing them of indifference </a:t>
            </a:r>
            <a:endParaRPr lang="en-US" dirty="0"/>
          </a:p>
          <a:p>
            <a:endParaRPr lang="en-US" dirty="0"/>
          </a:p>
        </p:txBody>
      </p:sp>
      <p:sp>
        <p:nvSpPr>
          <p:cNvPr id="14338" name="AutoShape 2" descr="data:image/jpg;base64,/9j/4AAQSkZJRgABAQAAAQABAAD/2wCEAAkGBhQSEBQSEhQUFRUUFBQUFBUVFBUUFRUQFRQVFBQUFBQXHCYeFxkjGRQUHy8gJCcpLCwsFR4xNTAqNSYrLCkBCQoKDgwOGg8PGiwlHyQsLCwsLCksLCksLCwsKSwqKiwsKSksKSwpLCw0KSwsLCksLCwsLCksLCksLCksLCwsLf/AABEIALcBEwMBIgACEQEDEQH/xAAbAAACAwEBAQAAAAAAAAAAAAADBAACBQEGB//EAD4QAAEEAQIEBAMFBwMCBwAAAAEAAgMRBBIhBTFBUQYTYXEigZEUIzKhsQdCUpLB0fAVcuFi0jNDc4KDk7L/xAAZAQADAQEBAAAAAAAAAAAAAAABAgMABAX/xAAwEQACAgICAQIEBQIHAAAAAAAAAQIRITEDEkEiUQQTYZEygbHB8HHhFCNCUqHR8f/aAAwDAQACEQMRAD8A+HJ2LEc4U1pdQvYE/ogli+m/sY8QRY+VJHM4NZkRhrXONASsJIBPIWC8e9d1SV9W0RlLR8+4eNLXPA1ODm+tMPMgI+TnPa6nN5E/FVam/u+nJO8b4eW5DmQuaQxz2NkY4aXsDjoNj0pBhLzWu9GhweHdC3l8+S5LT9T/ALjPB7zw/wCFhmcNbk47byIZS2Vrn7PiNWBew+FzSPY+leNycJ0Mz4WaQQ5wN1/ubz6dE/4H8bzYROkl0RvzIrADiRpBBrY8vokeKvbPO+Y7OcbFbgb8vUdEz7RTg9bXn3/t9iaSb7edP9v3N39nPlOzDHmMYGPjcWlxAaHbcjdXVrN4tK1oc2w/y5pI2uFfFG0/C6+uyyZwBTQdgS6/feggyf8AKbhhTcvdaDKTxW0xn7U3sgyTk+iEoFZRGfI2GjdS1MjirpSHTHzKY2MONXoaKbv1I9VkBcLiFRLwSkkx7IkaAdPXTfsOgASsztkHzSjQxXuf8CCgkBSF6RWhaePg6ht+ipl8PLRabD0C62Z7kJwV5bBooTnrVRm7APapHzCs5yGsPFmhm40bYoXREuc9jvNbYtr9RFAdBSXx8ny5GzMG7HNcGu5Xz6eoKEJfWihzTXzN12Rm12U44NHiddXlZ+z/AJR3OzDJZIFue9+3dxF/LZLiPv16D+qhNn6fRaI4WfJGRYIL3Mrew4CxfolUZTt/my0pxgl9kInH7fn/AHQSKNFakUJfIxp0ta9wbrG9ajW4QuKYXlmju5j3xuPctOx+iFenstfuaM1J9fO/yFIyjBLtKYj7/RFAaLBhPRcc1O47W1b73F/K1aaBpBLdwOZANUeV9kU1Ii5pMztKlIskJBpVIWaHsopSsrxxkkAcygzAC1RaukN20g11PMqKXzPoW6fUzyFeGetjy/Q91yVqCVVEKvDNJuSSO/suTZBc2iTzHP5pCaBzQCQQDyPQ+loDpCep+qTrB5D0lqxsS6dwd+gH6lEjzfRIMKO1OgOCGzk6iiNSbSjRyIUJoaENq4gXYDsmGsQY+wIjXHRJgsVocbVudhyvuewQujVehAY+62BwOU45yAx3lB2kyfu672b9KT+Fwtjh8MZdXM2f6dfZb8OdpwJMPT8D3iSyTbHitQ+ekKMudPC2OuF3Z5bDyXafu3NBAHwkgWReqwed2FseCHxS5ZhzAzy3xyMt9N8t9bOBJ2O1A+qzJsBjdiOQrba9w4fNZUshLnOPNzqArajz+inCN3WPqB42Tj8bQ9hsFxZTq5EtJbqPuAD80i3F1AGufLb+qvkxmw4tOgFoJo6a51fLl0Tz8mYMJaA9lvBAogM2LDQ3Fb/RdvJzOM0mtnNCFRqL0Y0+LV+nMencJZe24lwBrcHEzg4v80uZI0gDS+yKbXT4Xc/RePzIdMjm9AdvboqyjjstFIS7L6oVcixwi6A1Hr2B7eqqz8X+c62T+RhNjihka7X5rC5zRVsc13I/S1Lq2m14Kuagl7vC+1ik2PX4m16j/KKI2VwaWWdBcHFnTVX4q9Qm+GZrIJNbmeY0tkZodR3IoEHtus7OlssrYiNoPvuf0ITWklKL3aaDF901Naqn9/0JM4VTQd6vryuv1S8runzPv2XHSHuVRTodJI6vQ+GeBDJLmvcWfdSOiO1PlYNQZuRsQDy7LKw8YV5j+Q2aP4nf2H+dU43K3t3Lt1Hb2WumI05elfc1MbhA026yKNch79LWpgPbDFPC1ttyY2hwcb0lpJDm+q7wPhc80ZcwbAAt1DTr3qmk7ct13KwpIXffMIJ5dQfZw2PsudNObUZZ/ngeMOJ+iR57M4e4Hbehv3+n9kiY16aZti1l5uPYLhzH4v7+6p3lfqBy8XUyhDutDChDQXfIf1P+eqAxv5/onhA4gAA00AE1tbu5RlbwbipZZdkNi+6i9g39kuS4A+bG2wNrdtty2aurLt/Eyn+F5PY83l+HWfYYsu93zOhlYaptg6S32ofVeUgyTFIHgNJY7k4BzTW24OxCNk5RJO5q7qzQPT5+qQkKvKSlBJr+pzcKcVV+cB8jiLnMEdu0B2sNJsa9IbfvQASlqKKSSWi5Zh3R2lLtR2J0JIbhbQ1EXd0Dy9SVrMxHabL2giyWfIGu10eS5wLHieHCUgfcyeW4uoCZp1AH3BTuJCXAB7A4EtOoEghpBaXEjawALvsk5V0ipvWRHJp9V7AG4BLS4Nqm6ztQcy6Lm+x7KrFqQcX+7ZHpsRMnZqv8TJAQAfbZZjWp5JKVR1j/AMBdxTe83/3+ZHLRmwXiLUGO0sABcGmg487dyvcLP0r2vDuMR/YsiCQn75rXxkC/vQAC09t2j6KU9pF/h4qbaZh4j3OY0Rn8MbwWg0fN5g11vZN8EyXTZkcGRqZrIYTVOujpu+/K0hFwy3NcDuQ8PBIFEtIaW+iFl5D2GAB33sdnUDZabBaL61uuOCiuRx3v+q3/AD7GhJwlk1/GGEIYGuAp0M8mLJX79DzI3/yleHdkW4Hl/ZbvG+KSSRBj3l2uQym63cG6NW3fcfJYzYV2fDpxhUtkeZR72j1EPG2ycKZgFp8xmQ6XVtpMbmuBs89XxHp0Cx4+H+WQ4PprZNQ3N0Ru31JIQYH1/dHdJfM/kn5Yd82RinHQk7Ikc3yy93lhxc2PUSxpJO4byHPms/KbZJWs5iVyI9lS8UFRrRkHb5IzJRzBr0/sVyZu6EWrayiqlaplpJN7J1enT5+iC42bPMqxaoAloa8UimlcEdmkXSi4rPvG/wC4fqtQO1D0kIG37rBQHc9/rv8ANV4VEH5MTX/hc9ur2vkvTeCvDzM3Mix5S5rXiYksIDjpa5wFkHsOiT8ZeHG4WbLDG51RCNzS4guOprTzAA5k/RQinLsUUH8qzXzM+R/EZccktZokijaNgPutTXAdyaNrLg8SSHHMDxrFghzibYR/D/nVO8M8WsfJEZ4WukYWhsoNOrlv3G6f/wBJw5pXwRh8MoLgNR1MLhe1Erjj14nU41SX/HnBywfXwLeGeBSZ73RxmNpYA5xeT+EmvhABvf8AUK/AIvLyHRSMBd8bSCOUkducz2IY9v8A7gieCeLNwM0vn1ANa+NwaNR1WK26i2o+dxOKTiRyGWI3TB+7SDRHxW33v6ron6rT1R6PFy3JWeS4tw3yMmWIGxG9wae8Z3Yf5S0/Nb2PxRjcB2MG250zZC/b8AbQHfmsjxBKHzlw/hiF+oiY3+iRE5anhFz449t0vucraUnWj27fG+XQqYAAAD4Wcht1Ci8aOJ+h+oUT+r3Oj50/9/6mHKN0J0BTZjvkOln0CZ4fih3xOcGN3AsWbAs0PZVcoxVyONSrRjOhIVaXrMfw1JO50eO3zXtaXEMo/ABd79Nx9aXns3DLNJ6PFj35EfIpuvZdo5Q0eRSx5F2BMRQE77AdyaVMZtuo8tyfYCz+i0cSA67ew3pDmMcC0O3FVdWKsgdaSN0rHdeSuKxzbqntPMA733AO9p2LJbVBxo9K+ft0R4+G+Zkxw6PJc9+gOp2gnUQHNB+XI/RC4xw/y9JP4tUkcn/qxO0uI9CC0/NMo3FSTw/1J91K0lrw/bWC7ZhVDl1R4llQyLSx0GqQt2MUmcTI07EW08x69x2QGhGaxSavZWOMof8APjNG69wkMosB+Hf8h7d6Ue1AJSLjSdlJcrYCZhcbPNV+zJi1YKqbIVYuIFYtpFIUcwctyewWttmoUkeksiVOZUY9R78vn2WRM4gkHmq1WxHrBV4tCcxEtcKwFgEoAreWuiJYe0EjhR2xUQexB+ipGU23dYnfk2+D5zsaePJj/ce14Hfo5t+oJHzTPjfiP2/JE7YzFbAw6nWXhriQ40ABzrryWVw+Yf8Ahv5funsey04W1QI67HuopuLaO/hcZcfSyuV4WAhjmx9b6FStO7mv53QHL/hbMPB3nNE5GmMBkrnnYWWNJG/W7SBz3NJMZLNyfhPfpfUdrVs7iT5Wsa5zzpbTgeRdZo1favouGcOWT63jKv6M5HGTdCXEphJPJIOTnkj26foueXyB9z6N9VaNlGgLP5BcnkABaDd/id39B6Lo9kjoS6xMnINuJ7m0BzU9KxLmJWRAW8pdR/LUWs1Hqf2VcKxsmXJiyGMc52Pqh18g5v4iD3Fg/IryjYCyQt0a49RAvmHOYQdx9OyUxp9PWvX+h9Fof6odv8FJuaDmvSRjJRds0vBPiGPhuczILXljoTcYILreRQ3q92grzvG89st6W6QZpngdmPeXBv5oWZLbi4mz3POkm82qcdwi09vBSKt9jmM6nb8iCD7OBB/Vei4jxVuQIWytLTFA2FxBHx6NWiQD2PzXnNKPHkECtiOx6ex5haMnG17jyUZVfjRrzZelrWxuJIe2TVy0uDA34d7BJ3PyQs3Jc6mucXG3PcTudb61We/wi0i3LPQAe139Sixi0ILqqWhHS15CwRrUxm7JOGNaMDFpGiMxRo4auMCIFJlUrBPYkpWLSpAmjtZGkjLukQSrszEo96pVkdD0cnM9gSnuOcKdiOjDnA+ZGyQObezXb0sOOej+vsnJM1zgNRMgDQ1tm6YOTQOgCZQTTT/IWXZ04+NoPwnypJizKkAiMcml918bR8PrzXnuKEEREVZZTvdriAfpSZymkmz8I3+Vm/mVn5brO3IbD2TuXpUX4Dxx6dm/NY/cCHK7QhJiEJUGQeGC0yMNdgbsnomoN0ZGf9kpXZGtAsVPKS9g0L+UmsbPczY/E3sf6FWDUKRq1hi3B2h8Z7T+6R9FDljoPqs+M7o6m4jqbOz5Zrfl2G317pds67kNQGMTRiqFcmM3asGKkbUdoSsaKsF5SiNSiSxup5d7kHUuuVV0EYqjhKlLqiIxFFFAsYswbrQxWpBg3WniNRJvY/BGnYGpeIJuAJHqx0HC6utaqkKZQ6CqPKsVR/JagNmfkFZkzlrSsWfPArxISEfMXRMqPbRQXyJ2KrCvk7m0vI5cc9VSNlUvLImcZLI0D1kaRswNTjWrMxshaMctpWgJlyuALjnKNKWg3kJSo5tq4XQxM0EpHD2RjDsjRNoLr+SnYyEXNVQxEcq2i0BkVmlUtdCQKZe1FYMUWooeVexBITKG9i6KOaMgSi7pV2xIUPaBgIjY01FiplmAmEcmIMYtPFZyVo8JNQ49LC5CxtTsLEOGFNMYkZVF2tULE/Dht0ai8C2ucOZpwJAY7bYmtum4S5CkmO8C5jQXsPVbb+HSRMjmew+XJeg7fFRo+yexeEDKjlcwafIaHP1c6Jo135EofMV0K7qzyLokpPEtPLh0Pcw/ukj6FJylWpp0TtSWDz+XHRWe9b2ZDayZYd6VNgTpiq1MPw7K8Amo2nq+wSO4aN/0WlicNGMA54DpjuARYj+XV/6I5zSeZ3679Vzym3+E61x4uTF4/CTP3pXfJg/7iqy+EwPwS/zMofVpP6LW4fG6V4YwFznHZo5lOwsvZT7ST2P142qs8bk8Nki3cNujhu369PY0USCZetmj07c75gi7Ht1HosDinCdIMsX4R+NnPT6j/p/T9LQ5bxIhyfDuOVlA2y2jsWXFPa0MeW1Vo50ORR2jeWq47kZTZUFqVXyK72JWR1LJGsjiqITshWiNrMW7ChqLHErQxpgNSvBRFNCiuuJQ2eMY5XKHE1EXSjmeyoamMeK0IBN47aRow/jY60ocO0viBez8G8Cbkytjc4t1B5sUTbW7bFRm6VlYoyMPgzXbVZ+avmcB0Cx/wmM6Awyuj1fhJ35dDVrf8NRtnhyhOQXMhL4nXVODXEEDryHNcnzpYl/pK/LWvJ4kNpWL1o+J2gZB07amRvIHRzmAn81k2u5xIRl2VhmzKOlQgEVsaVpIY9DHxFk2K2KV7vutRjbXVxurHLrz9FmSZzotQY9wDgWuAP4m3dH0STo6QJApriTlYXJtUL5OQSSTzJspV8yJMxZ+Ta6aJN1otPPab4JhgudM4WI/w9jIeX05/RYTpCvV4TdOJCP4y559dyP0AScuFXuV4F2lftkXlhO7nbudufTsEPg/DvPyY4Qa1uons0bn8l6rivgrIZhjLPlmIsY8086w15AbbS3n8Q5E815fhHEPsuZHK4UGnf8A2nqubkv5cum6dBm5Z9z3MPiCKDPjwcWKMBr/AC3yEW4vok0ee3K/dd4XxyLiBfFKyOKUAmORvw7jandx7oMPhMv4rFnY72SQSSmV9OGqNzmnVYP4mlx6d+W1r5pxPDmgkLZo5IyXGtTXNsX0vY/JeXwcHHyP/Ll6qWfN27tEIVdxefc9dl5jaIPMbexGyQ4fOdYAGrUdNVeq9qrrd0s3w1oflQtmBdE6WNrxZadDnBp3G4538l9J/aX4Qhw/Ifjt0NdrY4anO+NtOa63Em6Lv5QvUcUsHfGTbs+V8d4YcebTRDXNEkd89DroH1BDmn1ahYsy9z+03GEmHjZVbl+/tPEJHD/7Y5v5l89gdVLq432ic3PBQlg9BA9OsWTiyrVgdYWaEiwhCzM0c1qlIZkaVBejJT+ONkm6Ok5j8kzFjs0YxsioUfJXtQaLpnCuKKIAPHtCZjiQYxunY2XsuvRzFWxJmHHRYoE7DAlbGSLYsS9DwbOdC8OY7Q4WWu7EiiPmFlwRJkBSkrwVRu5TWybn8RJJPcnmSVjZADDfpXsPRVDyORKGWWbKlDhUNDSm2KyuLnEn/ByAUZAU/HBaKMZX7CJCTIEYMTTYQraEthoRcxBdAtF0SG6FFMBmvxUhl4S3S1LZY2TpgaPHZcFFenifeLjdtLgfe3ArE4kFo+H5fNgdDfxRnW3/AGOrV9CAfml5l6U/Yp8M6m17n2Pjn33hy29MaAn/AOJ0esfLQ76L4hxh/mPboBcS0AtaCTfsF6SPxJlCH7IyZzYqcCwAAFrydQJq6JJ2ut0fgMBxZ2zNJsbPb1LDzr1XNKT44tpW/YrJPq2vB57wNkytz4Yg97A6TS5tkDkbBHuF6vwv4ydmyuws1jJWSagNqojqOx6gjknYvCYPEo83Hc18L5TI6iNUbnAlwI7aifqk/DXhX7DI/MzHNZp1eXGCHOJPt16Aeq8zn5eHkcpr8VKq32t/2s8+Tjtb8e54yXDGNmuhc7aKfSXf9LXj4qHpvS+q/tK8U42XjQtx5WyHztRABDmt0OG7XAEbuC+V5mqfIknft5kjn12s2B8uXyWgHaGF3M8mju48gvVafVN7PQ4sbN3xo6uC47TzLoAPkMp5/KRv1XzZjVv+JpdDIca92NMkm/8A5klfmG//AKWLAungVQsh8TK5jeKN1r4pWdjBPRPTtEYjtoM0drrXq4SUUuxI4vorsxitGOG1Hw0l7GoXaKUJViECV6WhrOmVRL2ot1AZLMf0TsECcbhpuHDVXIRRAwQJtkKahxUcYym5D0BjjTIiVo4qRNCUYWfEhhibLVTQmQGdaV3zAuOjQHxlZRNYzrCmpJHZDORXVN1B2NElClcgRZFq8hW6gsDJJSzsvJTGW5Y2VKqKIjkI5sloGBmuikbI3m0/IjqD6EIkrbQHRqlKqZO6dnu8drMhglh5/vN6td1B/v1CbjftTuY/zmvn2FnvhdqjcQevYjs4dQvV4PjOJ4AmYWH+Jtub9OY/NcXJwSX4co9Lj+IjJVLH6GzDkeXKx46OBNGiR1Cx80l7iXEuNnckn9VpMzMZ/KWP5u0/kd1WR+O3nNF8nB35Ntc6hU+1ZD1hfZNGL5Fbm6HZE81sTfPlG4vyI/4nfxH0HU/IImZx+IAiJms93Cm/TmVgZc7pHFzyST37dgOg9F1R4pT/ABYJcnLGP4csRyJXPe57zbnEknuSqxjdM6FGxbrr+hw5YzjBPwxIGNEtPHYlY8TkcBVvKT8bFHxqVlKAxclJFcNXSxI0EQelXp+aKkq6NMgMBpUTIjURBk1GYiOzHATDWIzY1C2UF2sRBEjhihCxrKtjVixdC6SiARmNIcciJkBJ3SvFWhXs0oqKs6EJGKdMtyEjTQbA5MOyws59FbmTPsvO50llWghJBsLIWq12ywcZ9FaDcrZO4iJkzFjZAT2TlWs2eXomSAxdccxdURoAAwrghTQjKuMcoUCgDY1akf7Mutx0Qgo22mmY1o2Nh2Vs43D0rdBSMP8A0/0Vo8Bem+wKhxEndD9THjxqRWupaTsdAdiWtaBR2KZNMGpAjwiE1DFSk0iiOthVjEmY2bKxjUmOZc2OlDirZfEhliNgoy/sy6tLQol7BoM1GaoomYCOchl6iiyRjjZFYvUURaBYCQJOULqipEVi6sJSFxRUJi2TPayZjZUUVVgVsoHKwlUURoWzjylZGqKIoJRFiZaiiwR2GC1oQ4CiiWWAxyySYPshR4O66olsLWTWw8JbMGIAoooSdsfQx9mQn4i4opJlGqQB+GuxYSiiYWxl2EKSU0VKKJIso1R2ByMootLYoGR6HaiidLASUooohR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g;base64,/9j/4AAQSkZJRgABAQAAAQABAAD/2wCEAAkGBhQSEBQSEhQUFRUUFBQUFBUVFBUUFRUQFRQVFBQUFBQXHCYeFxkjGRQUHy8gJCcpLCwsFR4xNTAqNSYrLCkBCQoKDgwOGg8PGiwlHyQsLCwsLCksLCksLCwsKSwqKiwsKSksKSwpLCw0KSwsLCksLCwsLCksLCksLCksLCwsLf/AABEIALcBEwMBIgACEQEDEQH/xAAbAAACAwEBAQAAAAAAAAAAAAADBAACBQEGB//EAD4QAAEEAQIEBAMFBwMCBwAAAAEAAgMRBBIhBTFBUQYTYXEigZEUIzKhsQdCUpLB0fAVcuFi0jNDc4KDk7L/xAAZAQADAQEBAAAAAAAAAAAAAAABAgMABAX/xAAwEQACAgICAQIEBQIHAAAAAAAAAQIRITEDEkEiUQQTYZEygbHB8HHhFCNCUqHR8f/aAAwDAQACEQMRAD8A+HJ2LEc4U1pdQvYE/ogli+m/sY8QRY+VJHM4NZkRhrXONASsJIBPIWC8e9d1SV9W0RlLR8+4eNLXPA1ODm+tMPMgI+TnPa6nN5E/FVam/u+nJO8b4eW5DmQuaQxz2NkY4aXsDjoNj0pBhLzWu9GhweHdC3l8+S5LT9T/ALjPB7zw/wCFhmcNbk47byIZS2Vrn7PiNWBew+FzSPY+leNycJ0Mz4WaQQ5wN1/ubz6dE/4H8bzYROkl0RvzIrADiRpBBrY8vokeKvbPO+Y7OcbFbgb8vUdEz7RTg9bXn3/t9iaSb7edP9v3N39nPlOzDHmMYGPjcWlxAaHbcjdXVrN4tK1oc2w/y5pI2uFfFG0/C6+uyyZwBTQdgS6/feggyf8AKbhhTcvdaDKTxW0xn7U3sgyTk+iEoFZRGfI2GjdS1MjirpSHTHzKY2MONXoaKbv1I9VkBcLiFRLwSkkx7IkaAdPXTfsOgASsztkHzSjQxXuf8CCgkBSF6RWhaePg6ht+ipl8PLRabD0C62Z7kJwV5bBooTnrVRm7APapHzCs5yGsPFmhm40bYoXREuc9jvNbYtr9RFAdBSXx8ny5GzMG7HNcGu5Xz6eoKEJfWihzTXzN12Rm12U44NHiddXlZ+z/AJR3OzDJZIFue9+3dxF/LZLiPv16D+qhNn6fRaI4WfJGRYIL3Mrew4CxfolUZTt/my0pxgl9kInH7fn/AHQSKNFakUJfIxp0ta9wbrG9ajW4QuKYXlmju5j3xuPctOx+iFenstfuaM1J9fO/yFIyjBLtKYj7/RFAaLBhPRcc1O47W1b73F/K1aaBpBLdwOZANUeV9kU1Ii5pMztKlIskJBpVIWaHsopSsrxxkkAcygzAC1RaukN20g11PMqKXzPoW6fUzyFeGetjy/Q91yVqCVVEKvDNJuSSO/suTZBc2iTzHP5pCaBzQCQQDyPQ+loDpCep+qTrB5D0lqxsS6dwd+gH6lEjzfRIMKO1OgOCGzk6iiNSbSjRyIUJoaENq4gXYDsmGsQY+wIjXHRJgsVocbVudhyvuewQujVehAY+62BwOU45yAx3lB2kyfu672b9KT+Fwtjh8MZdXM2f6dfZb8OdpwJMPT8D3iSyTbHitQ+ekKMudPC2OuF3Z5bDyXafu3NBAHwkgWReqwed2FseCHxS5ZhzAzy3xyMt9N8t9bOBJ2O1A+qzJsBjdiOQrba9w4fNZUshLnOPNzqArajz+inCN3WPqB42Tj8bQ9hsFxZTq5EtJbqPuAD80i3F1AGufLb+qvkxmw4tOgFoJo6a51fLl0Tz8mYMJaA9lvBAogM2LDQ3Fb/RdvJzOM0mtnNCFRqL0Y0+LV+nMencJZe24lwBrcHEzg4v80uZI0gDS+yKbXT4Xc/RePzIdMjm9AdvboqyjjstFIS7L6oVcixwi6A1Hr2B7eqqz8X+c62T+RhNjihka7X5rC5zRVsc13I/S1Lq2m14Kuagl7vC+1ik2PX4m16j/KKI2VwaWWdBcHFnTVX4q9Qm+GZrIJNbmeY0tkZodR3IoEHtus7OlssrYiNoPvuf0ITWklKL3aaDF901Naqn9/0JM4VTQd6vryuv1S8runzPv2XHSHuVRTodJI6vQ+GeBDJLmvcWfdSOiO1PlYNQZuRsQDy7LKw8YV5j+Q2aP4nf2H+dU43K3t3Lt1Hb2WumI05elfc1MbhA026yKNch79LWpgPbDFPC1ttyY2hwcb0lpJDm+q7wPhc80ZcwbAAt1DTr3qmk7ct13KwpIXffMIJ5dQfZw2PsudNObUZZ/ngeMOJ+iR57M4e4Hbehv3+n9kiY16aZti1l5uPYLhzH4v7+6p3lfqBy8XUyhDutDChDQXfIf1P+eqAxv5/onhA4gAA00AE1tbu5RlbwbipZZdkNi+6i9g39kuS4A+bG2wNrdtty2aurLt/Eyn+F5PY83l+HWfYYsu93zOhlYaptg6S32ofVeUgyTFIHgNJY7k4BzTW24OxCNk5RJO5q7qzQPT5+qQkKvKSlBJr+pzcKcVV+cB8jiLnMEdu0B2sNJsa9IbfvQASlqKKSSWi5Zh3R2lLtR2J0JIbhbQ1EXd0Dy9SVrMxHabL2giyWfIGu10eS5wLHieHCUgfcyeW4uoCZp1AH3BTuJCXAB7A4EtOoEghpBaXEjawALvsk5V0ipvWRHJp9V7AG4BLS4Nqm6ztQcy6Lm+x7KrFqQcX+7ZHpsRMnZqv8TJAQAfbZZjWp5JKVR1j/AMBdxTe83/3+ZHLRmwXiLUGO0sABcGmg487dyvcLP0r2vDuMR/YsiCQn75rXxkC/vQAC09t2j6KU9pF/h4qbaZh4j3OY0Rn8MbwWg0fN5g11vZN8EyXTZkcGRqZrIYTVOujpu+/K0hFwy3NcDuQ8PBIFEtIaW+iFl5D2GAB33sdnUDZabBaL61uuOCiuRx3v+q3/AD7GhJwlk1/GGEIYGuAp0M8mLJX79DzI3/yleHdkW4Hl/ZbvG+KSSRBj3l2uQym63cG6NW3fcfJYzYV2fDpxhUtkeZR72j1EPG2ycKZgFp8xmQ6XVtpMbmuBs89XxHp0Cx4+H+WQ4PprZNQ3N0Ru31JIQYH1/dHdJfM/kn5Yd82RinHQk7Ikc3yy93lhxc2PUSxpJO4byHPms/KbZJWs5iVyI9lS8UFRrRkHb5IzJRzBr0/sVyZu6EWrayiqlaplpJN7J1enT5+iC42bPMqxaoAloa8UimlcEdmkXSi4rPvG/wC4fqtQO1D0kIG37rBQHc9/rv8ANV4VEH5MTX/hc9ur2vkvTeCvDzM3Mix5S5rXiYksIDjpa5wFkHsOiT8ZeHG4WbLDG51RCNzS4guOprTzAA5k/RQinLsUUH8qzXzM+R/EZccktZokijaNgPutTXAdyaNrLg8SSHHMDxrFghzibYR/D/nVO8M8WsfJEZ4WukYWhsoNOrlv3G6f/wBJw5pXwRh8MoLgNR1MLhe1Erjj14nU41SX/HnBywfXwLeGeBSZ73RxmNpYA5xeT+EmvhABvf8AUK/AIvLyHRSMBd8bSCOUkducz2IY9v8A7gieCeLNwM0vn1ANa+NwaNR1WK26i2o+dxOKTiRyGWI3TB+7SDRHxW33v6ron6rT1R6PFy3JWeS4tw3yMmWIGxG9wae8Z3Yf5S0/Nb2PxRjcB2MG250zZC/b8AbQHfmsjxBKHzlw/hiF+oiY3+iRE5anhFz449t0vucraUnWj27fG+XQqYAAAD4Wcht1Ci8aOJ+h+oUT+r3Oj50/9/6mHKN0J0BTZjvkOln0CZ4fih3xOcGN3AsWbAs0PZVcoxVyONSrRjOhIVaXrMfw1JO50eO3zXtaXEMo/ABd79Nx9aXns3DLNJ6PFj35EfIpuvZdo5Q0eRSx5F2BMRQE77AdyaVMZtuo8tyfYCz+i0cSA67ew3pDmMcC0O3FVdWKsgdaSN0rHdeSuKxzbqntPMA733AO9p2LJbVBxo9K+ft0R4+G+Zkxw6PJc9+gOp2gnUQHNB+XI/RC4xw/y9JP4tUkcn/qxO0uI9CC0/NMo3FSTw/1J91K0lrw/bWC7ZhVDl1R4llQyLSx0GqQt2MUmcTI07EW08x69x2QGhGaxSavZWOMof8APjNG69wkMosB+Hf8h7d6Ue1AJSLjSdlJcrYCZhcbPNV+zJi1YKqbIVYuIFYtpFIUcwctyewWttmoUkeksiVOZUY9R78vn2WRM4gkHmq1WxHrBV4tCcxEtcKwFgEoAreWuiJYe0EjhR2xUQexB+ipGU23dYnfk2+D5zsaePJj/ce14Hfo5t+oJHzTPjfiP2/JE7YzFbAw6nWXhriQ40ABzrryWVw+Yf8Ahv5funsey04W1QI67HuopuLaO/hcZcfSyuV4WAhjmx9b6FStO7mv53QHL/hbMPB3nNE5GmMBkrnnYWWNJG/W7SBz3NJMZLNyfhPfpfUdrVs7iT5Wsa5zzpbTgeRdZo1favouGcOWT63jKv6M5HGTdCXEphJPJIOTnkj26foueXyB9z6N9VaNlGgLP5BcnkABaDd/id39B6Lo9kjoS6xMnINuJ7m0BzU9KxLmJWRAW8pdR/LUWs1Hqf2VcKxsmXJiyGMc52Pqh18g5v4iD3Fg/IryjYCyQt0a49RAvmHOYQdx9OyUxp9PWvX+h9Fof6odv8FJuaDmvSRjJRds0vBPiGPhuczILXljoTcYILreRQ3q92grzvG89st6W6QZpngdmPeXBv5oWZLbi4mz3POkm82qcdwi09vBSKt9jmM6nb8iCD7OBB/Vei4jxVuQIWytLTFA2FxBHx6NWiQD2PzXnNKPHkECtiOx6ex5haMnG17jyUZVfjRrzZelrWxuJIe2TVy0uDA34d7BJ3PyQs3Jc6mucXG3PcTudb61We/wi0i3LPQAe139Sixi0ILqqWhHS15CwRrUxm7JOGNaMDFpGiMxRo4auMCIFJlUrBPYkpWLSpAmjtZGkjLukQSrszEo96pVkdD0cnM9gSnuOcKdiOjDnA+ZGyQObezXb0sOOej+vsnJM1zgNRMgDQ1tm6YOTQOgCZQTTT/IWXZ04+NoPwnypJizKkAiMcml918bR8PrzXnuKEEREVZZTvdriAfpSZymkmz8I3+Vm/mVn5brO3IbD2TuXpUX4Dxx6dm/NY/cCHK7QhJiEJUGQeGC0yMNdgbsnomoN0ZGf9kpXZGtAsVPKS9g0L+UmsbPczY/E3sf6FWDUKRq1hi3B2h8Z7T+6R9FDljoPqs+M7o6m4jqbOz5Zrfl2G317pds67kNQGMTRiqFcmM3asGKkbUdoSsaKsF5SiNSiSxup5d7kHUuuVV0EYqjhKlLqiIxFFFAsYswbrQxWpBg3WniNRJvY/BGnYGpeIJuAJHqx0HC6utaqkKZQ6CqPKsVR/JagNmfkFZkzlrSsWfPArxISEfMXRMqPbRQXyJ2KrCvk7m0vI5cc9VSNlUvLImcZLI0D1kaRswNTjWrMxshaMctpWgJlyuALjnKNKWg3kJSo5tq4XQxM0EpHD2RjDsjRNoLr+SnYyEXNVQxEcq2i0BkVmlUtdCQKZe1FYMUWooeVexBITKG9i6KOaMgSi7pV2xIUPaBgIjY01FiplmAmEcmIMYtPFZyVo8JNQ49LC5CxtTsLEOGFNMYkZVF2tULE/Dht0ai8C2ucOZpwJAY7bYmtum4S5CkmO8C5jQXsPVbb+HSRMjmew+XJeg7fFRo+yexeEDKjlcwafIaHP1c6Jo135EofMV0K7qzyLokpPEtPLh0Pcw/ukj6FJylWpp0TtSWDz+XHRWe9b2ZDayZYd6VNgTpiq1MPw7K8Amo2nq+wSO4aN/0WlicNGMA54DpjuARYj+XV/6I5zSeZ3679Vzym3+E61x4uTF4/CTP3pXfJg/7iqy+EwPwS/zMofVpP6LW4fG6V4YwFznHZo5lOwsvZT7ST2P142qs8bk8Nki3cNujhu369PY0USCZetmj07c75gi7Ht1HosDinCdIMsX4R+NnPT6j/p/T9LQ5bxIhyfDuOVlA2y2jsWXFPa0MeW1Vo50ORR2jeWq47kZTZUFqVXyK72JWR1LJGsjiqITshWiNrMW7ChqLHErQxpgNSvBRFNCiuuJQ2eMY5XKHE1EXSjmeyoamMeK0IBN47aRow/jY60ocO0viBez8G8Cbkytjc4t1B5sUTbW7bFRm6VlYoyMPgzXbVZ+avmcB0Cx/wmM6Awyuj1fhJ35dDVrf8NRtnhyhOQXMhL4nXVODXEEDryHNcnzpYl/pK/LWvJ4kNpWL1o+J2gZB07amRvIHRzmAn81k2u5xIRl2VhmzKOlQgEVsaVpIY9DHxFk2K2KV7vutRjbXVxurHLrz9FmSZzotQY9wDgWuAP4m3dH0STo6QJApriTlYXJtUL5OQSSTzJspV8yJMxZ+Ta6aJN1otPPab4JhgudM4WI/w9jIeX05/RYTpCvV4TdOJCP4y559dyP0AScuFXuV4F2lftkXlhO7nbudufTsEPg/DvPyY4Qa1uons0bn8l6rivgrIZhjLPlmIsY8086w15AbbS3n8Q5E815fhHEPsuZHK4UGnf8A2nqubkv5cum6dBm5Z9z3MPiCKDPjwcWKMBr/AC3yEW4vok0ee3K/dd4XxyLiBfFKyOKUAmORvw7jandx7oMPhMv4rFnY72SQSSmV9OGqNzmnVYP4mlx6d+W1r5pxPDmgkLZo5IyXGtTXNsX0vY/JeXwcHHyP/Ll6qWfN27tEIVdxefc9dl5jaIPMbexGyQ4fOdYAGrUdNVeq9qrrd0s3w1oflQtmBdE6WNrxZadDnBp3G4538l9J/aX4Qhw/Ifjt0NdrY4anO+NtOa63Em6Lv5QvUcUsHfGTbs+V8d4YcebTRDXNEkd89DroH1BDmn1ahYsy9z+03GEmHjZVbl+/tPEJHD/7Y5v5l89gdVLq432ic3PBQlg9BA9OsWTiyrVgdYWaEiwhCzM0c1qlIZkaVBejJT+ONkm6Ok5j8kzFjs0YxsioUfJXtQaLpnCuKKIAPHtCZjiQYxunY2XsuvRzFWxJmHHRYoE7DAlbGSLYsS9DwbOdC8OY7Q4WWu7EiiPmFlwRJkBSkrwVRu5TWybn8RJJPcnmSVjZADDfpXsPRVDyORKGWWbKlDhUNDSm2KyuLnEn/ByAUZAU/HBaKMZX7CJCTIEYMTTYQraEthoRcxBdAtF0SG6FFMBmvxUhl4S3S1LZY2TpgaPHZcFFenifeLjdtLgfe3ArE4kFo+H5fNgdDfxRnW3/AGOrV9CAfml5l6U/Yp8M6m17n2Pjn33hy29MaAn/AOJ0esfLQ76L4hxh/mPboBcS0AtaCTfsF6SPxJlCH7IyZzYqcCwAAFrydQJq6JJ2ut0fgMBxZ2zNJsbPb1LDzr1XNKT44tpW/YrJPq2vB57wNkytz4Yg97A6TS5tkDkbBHuF6vwv4ydmyuws1jJWSagNqojqOx6gjknYvCYPEo83Hc18L5TI6iNUbnAlwI7aifqk/DXhX7DI/MzHNZp1eXGCHOJPt16Aeq8zn5eHkcpr8VKq32t/2s8+Tjtb8e54yXDGNmuhc7aKfSXf9LXj4qHpvS+q/tK8U42XjQtx5WyHztRABDmt0OG7XAEbuC+V5mqfIknft5kjn12s2B8uXyWgHaGF3M8mju48gvVafVN7PQ4sbN3xo6uC47TzLoAPkMp5/KRv1XzZjVv+JpdDIca92NMkm/8A5klfmG//AKWLAungVQsh8TK5jeKN1r4pWdjBPRPTtEYjtoM0drrXq4SUUuxI4vorsxitGOG1Hw0l7GoXaKUJViECV6WhrOmVRL2ot1AZLMf0TsECcbhpuHDVXIRRAwQJtkKahxUcYym5D0BjjTIiVo4qRNCUYWfEhhibLVTQmQGdaV3zAuOjQHxlZRNYzrCmpJHZDORXVN1B2NElClcgRZFq8hW6gsDJJSzsvJTGW5Y2VKqKIjkI5sloGBmuikbI3m0/IjqD6EIkrbQHRqlKqZO6dnu8drMhglh5/vN6td1B/v1CbjftTuY/zmvn2FnvhdqjcQevYjs4dQvV4PjOJ4AmYWH+Jtub9OY/NcXJwSX4co9Lj+IjJVLH6GzDkeXKx46OBNGiR1Cx80l7iXEuNnckn9VpMzMZ/KWP5u0/kd1WR+O3nNF8nB35Ntc6hU+1ZD1hfZNGL5Fbm6HZE81sTfPlG4vyI/4nfxH0HU/IImZx+IAiJms93Cm/TmVgZc7pHFzyST37dgOg9F1R4pT/ABYJcnLGP4csRyJXPe57zbnEknuSqxjdM6FGxbrr+hw5YzjBPwxIGNEtPHYlY8TkcBVvKT8bFHxqVlKAxclJFcNXSxI0EQelXp+aKkq6NMgMBpUTIjURBk1GYiOzHATDWIzY1C2UF2sRBEjhihCxrKtjVixdC6SiARmNIcciJkBJ3SvFWhXs0oqKs6EJGKdMtyEjTQbA5MOyws59FbmTPsvO50llWghJBsLIWq12ywcZ9FaDcrZO4iJkzFjZAT2TlWs2eXomSAxdccxdURoAAwrghTQjKuMcoUCgDY1akf7Mutx0Qgo22mmY1o2Nh2Vs43D0rdBSMP8A0/0Vo8Bem+wKhxEndD9THjxqRWupaTsdAdiWtaBR2KZNMGpAjwiE1DFSk0iiOthVjEmY2bKxjUmOZc2OlDirZfEhliNgoy/sy6tLQol7BoM1GaoomYCOchl6iiyRjjZFYvUURaBYCQJOULqipEVi6sJSFxRUJi2TPayZjZUUVVgVsoHKwlUURoWzjylZGqKIoJRFiZaiiwR2GC1oQ4CiiWWAxyySYPshR4O66olsLWTWw8JbMGIAoooSdsfQx9mQn4i4opJlGqQB+GuxYSiiYWxl2EKSU0VKKJIso1R2ByMootLYoGR6HaiidLASUooohR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http://601m.files.wordpress.com/2007/12/money.gif"/>
          <p:cNvPicPr>
            <a:picLocks noChangeAspect="1" noChangeArrowheads="1"/>
          </p:cNvPicPr>
          <p:nvPr/>
        </p:nvPicPr>
        <p:blipFill>
          <a:blip r:embed="rId2" cstate="print"/>
          <a:srcRect l="68787" b="56637"/>
          <a:stretch>
            <a:fillRect/>
          </a:stretch>
        </p:blipFill>
        <p:spPr bwMode="auto">
          <a:xfrm>
            <a:off x="6553200" y="5410200"/>
            <a:ext cx="1828801" cy="137159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Militant Nationalism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5943600" cy="4571999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sz="2400" dirty="0" smtClean="0"/>
              <a:t>Nationalist B.G. </a:t>
            </a:r>
            <a:r>
              <a:rPr lang="en-US" sz="2400" dirty="0" err="1" smtClean="0"/>
              <a:t>Tilak</a:t>
            </a:r>
            <a:r>
              <a:rPr lang="en-US" sz="2400" dirty="0" smtClean="0"/>
              <a:t> emphasized Hindu bases of the movement</a:t>
            </a:r>
            <a:endParaRPr lang="en-US" sz="2000" dirty="0" smtClean="0"/>
          </a:p>
          <a:p>
            <a:pPr marL="285750" indent="-285750"/>
            <a:r>
              <a:rPr lang="en-US" sz="2400" dirty="0" err="1" smtClean="0"/>
              <a:t>Tilak</a:t>
            </a:r>
            <a:r>
              <a:rPr lang="en-US" sz="2400" dirty="0" smtClean="0"/>
              <a:t> urged the boycott of British manufactured goods</a:t>
            </a:r>
          </a:p>
          <a:p>
            <a:pPr marL="285750" indent="-285750"/>
            <a:r>
              <a:rPr lang="en-US" sz="2400" dirty="0" err="1" smtClean="0"/>
              <a:t>Tilak's</a:t>
            </a:r>
            <a:r>
              <a:rPr lang="en-US" sz="2400" dirty="0" smtClean="0"/>
              <a:t> support for violence against the British regime surfaced, he was arrested and deported to Burma.</a:t>
            </a:r>
          </a:p>
          <a:p>
            <a:pPr marL="285750" indent="-285750"/>
            <a:r>
              <a:rPr lang="en-US" sz="2400" dirty="0" smtClean="0"/>
              <a:t>Terrorist groups favored secret organizations that targeted British officials and public buildings.</a:t>
            </a:r>
          </a:p>
          <a:p>
            <a:pPr marL="285750" indent="-285750"/>
            <a:r>
              <a:rPr lang="en-US" sz="2400" dirty="0" smtClean="0"/>
              <a:t>Peaceful protests like Gandhi’s gained more support</a:t>
            </a:r>
          </a:p>
          <a:p>
            <a:pPr marL="285750" indent="-285750"/>
            <a:r>
              <a:rPr lang="en-US" sz="2400" dirty="0" smtClean="0"/>
              <a:t>Lawyers within the Congress party emerged as leaders of the nationalist movement.</a:t>
            </a:r>
          </a:p>
          <a:p>
            <a:pPr marL="285750" indent="-285750"/>
            <a:endParaRPr lang="en-US" sz="2400" dirty="0" smtClean="0"/>
          </a:p>
          <a:p>
            <a:endParaRPr lang="en-US" dirty="0"/>
          </a:p>
        </p:txBody>
      </p:sp>
      <p:pic>
        <p:nvPicPr>
          <p:cNvPr id="20482" name="Picture 2" descr="http://www.harappa.com/engr/gif/tila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19431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447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Egypt and the Rise of Nationalism in the Middle East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5943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British occupation after the Ahmad </a:t>
            </a:r>
            <a:r>
              <a:rPr lang="en-US" dirty="0" err="1" smtClean="0"/>
              <a:t>Orabi</a:t>
            </a:r>
            <a:r>
              <a:rPr lang="en-US" dirty="0" smtClean="0"/>
              <a:t>  Rebellion, left Egyptians with both Turkish khedives and British overlords. </a:t>
            </a:r>
          </a:p>
          <a:p>
            <a:r>
              <a:rPr lang="en-US" dirty="0" smtClean="0"/>
              <a:t>Lord Cromer (High Commissioner) directed British policy in Egypt (attempt eco. reforms and improve irrigation)- but brought little benefit</a:t>
            </a:r>
          </a:p>
          <a:p>
            <a:r>
              <a:rPr lang="en-US" dirty="0" smtClean="0"/>
              <a:t>Great estates monopolized Egyptian land</a:t>
            </a:r>
          </a:p>
          <a:p>
            <a:r>
              <a:rPr lang="en-US" dirty="0" smtClean="0"/>
              <a:t>Resistance came from Egyptian business classes while journalists attacked the British racial attitudes</a:t>
            </a:r>
          </a:p>
          <a:p>
            <a:r>
              <a:rPr lang="en-US" dirty="0" smtClean="0"/>
              <a:t>To prevent more violence, Britain grants a new constitution to Egypt that included parliamentary representation. </a:t>
            </a:r>
          </a:p>
          <a:p>
            <a:r>
              <a:rPr lang="en-US" dirty="0" smtClean="0"/>
              <a:t>When WWI broke out, the British suspended the constitution and imposed martial law (an end to nationalist agitation)</a:t>
            </a:r>
          </a:p>
          <a:p>
            <a:endParaRPr lang="en-US" dirty="0"/>
          </a:p>
        </p:txBody>
      </p:sp>
      <p:pic>
        <p:nvPicPr>
          <p:cNvPr id="19460" name="Picture 4" descr="http://t3.gstatic.com/images?q=tbn:ANd9GcT0R8f1HN1reRN9XBOlr8bKs5Ee2HSVqVX3mbXaM0A51j7a6P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665660"/>
            <a:ext cx="2133600" cy="1477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WWI and the Postwar Crisis of the European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05000"/>
            <a:ext cx="5943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WWI boosted nationalist movements by weakening European powers.</a:t>
            </a:r>
          </a:p>
          <a:p>
            <a:r>
              <a:rPr lang="en-US" dirty="0" smtClean="0"/>
              <a:t>Many African and Asian troops were recruited for European armies during war </a:t>
            </a:r>
          </a:p>
          <a:p>
            <a:r>
              <a:rPr lang="en-US" dirty="0" smtClean="0"/>
              <a:t>Colonies served as important sources of food and raw materials. </a:t>
            </a:r>
          </a:p>
          <a:p>
            <a:r>
              <a:rPr lang="en-US" dirty="0" smtClean="0"/>
              <a:t>During war, European vulnerability became evident. </a:t>
            </a:r>
          </a:p>
          <a:p>
            <a:r>
              <a:rPr lang="en-US" dirty="0" smtClean="0"/>
              <a:t>As troops were withdrawn from the, Africans and Asians fill posts previously reserved for European</a:t>
            </a:r>
          </a:p>
          <a:p>
            <a:r>
              <a:rPr lang="en-US" dirty="0" smtClean="0"/>
              <a:t> To keep support, European nations made false promises of independence</a:t>
            </a:r>
          </a:p>
          <a:p>
            <a:endParaRPr lang="en-US" dirty="0"/>
          </a:p>
        </p:txBody>
      </p:sp>
      <p:pic>
        <p:nvPicPr>
          <p:cNvPr id="18434" name="Picture 2" descr=" "/>
          <p:cNvPicPr>
            <a:picLocks noChangeAspect="1" noChangeArrowheads="1"/>
          </p:cNvPicPr>
          <p:nvPr/>
        </p:nvPicPr>
        <p:blipFill>
          <a:blip r:embed="rId2" cstate="print"/>
          <a:srcRect l="31938" r="2796" b="7834"/>
          <a:stretch>
            <a:fillRect/>
          </a:stretch>
        </p:blipFill>
        <p:spPr bwMode="auto">
          <a:xfrm>
            <a:off x="152400" y="2514600"/>
            <a:ext cx="1905000" cy="202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artoonstock.com/newscartoons/cartoonists/mly/lowres/mlyn333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572000" cy="4725582"/>
          </a:xfrm>
          <a:prstGeom prst="rect">
            <a:avLst/>
          </a:prstGeom>
          <a:noFill/>
        </p:spPr>
      </p:pic>
      <p:pic>
        <p:nvPicPr>
          <p:cNvPr id="1030" name="Picture 6" descr="http://www.anzacday.org.au/history/ww1/images/ww1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3810000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tterfly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Butterfly</Template>
  <TotalTime>2168</TotalTime>
  <Words>1850</Words>
  <Application>Microsoft Office PowerPoint</Application>
  <PresentationFormat>On-screen Show 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Butterfly</vt:lpstr>
      <vt:lpstr>Chapter 33: Decolonization and the Decline of the European World Order </vt:lpstr>
      <vt:lpstr>Introduction</vt:lpstr>
      <vt:lpstr>First Phases of Decolonization in India and Egypt</vt:lpstr>
      <vt:lpstr>India: Nationalist challenge British Raj</vt:lpstr>
      <vt:lpstr>Social Bases of a Mass Movement</vt:lpstr>
      <vt:lpstr>The Rise of Militant Nationalism </vt:lpstr>
      <vt:lpstr> Egypt and the Rise of Nationalism in the Middle East </vt:lpstr>
      <vt:lpstr>WWI and the Postwar Crisis of the European Empires</vt:lpstr>
      <vt:lpstr>Slide 9</vt:lpstr>
      <vt:lpstr> India: Gandhi and the Nationalist Struggle </vt:lpstr>
      <vt:lpstr>Slide 11</vt:lpstr>
      <vt:lpstr>Rise of Communalism and Early  Political Fragmentation</vt:lpstr>
      <vt:lpstr>The Middle East: Betrayal and the Growth of Arab Nationalism</vt:lpstr>
      <vt:lpstr>Revolt in Egypt 1919</vt:lpstr>
      <vt:lpstr>Beginnings Of Liberation Struggle In Africa</vt:lpstr>
      <vt:lpstr>Another global war and the collapse of European world order</vt:lpstr>
      <vt:lpstr>Another Global War Cont.</vt:lpstr>
      <vt:lpstr>The Winning of Independence in South and Southeast Asia</vt:lpstr>
      <vt:lpstr>Winning of independence cont.</vt:lpstr>
      <vt:lpstr>Winning of independence cont.</vt:lpstr>
      <vt:lpstr>Liberation of Nonsettler Africa</vt:lpstr>
      <vt:lpstr>Repression &amp; Guerrilla War: Struggle for the Settler Colonies </vt:lpstr>
      <vt:lpstr>The Persistence of White Supremacy in South Africa</vt:lpstr>
      <vt:lpstr>Conflicting Nationalisms: Arabs, Israelis and the Palestinian Question</vt:lpstr>
      <vt:lpstr>Conclusion: The limits of Decolonization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112</cp:revision>
  <dcterms:created xsi:type="dcterms:W3CDTF">2011-04-09T19:18:25Z</dcterms:created>
  <dcterms:modified xsi:type="dcterms:W3CDTF">2011-04-13T01:51:16Z</dcterms:modified>
</cp:coreProperties>
</file>